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4071" r:id="rId1"/>
  </p:sldMasterIdLst>
  <p:notesMasterIdLst>
    <p:notesMasterId r:id="rId41"/>
  </p:notesMasterIdLst>
  <p:sldIdLst>
    <p:sldId id="256" r:id="rId2"/>
    <p:sldId id="264" r:id="rId3"/>
    <p:sldId id="265" r:id="rId4"/>
    <p:sldId id="286" r:id="rId5"/>
    <p:sldId id="312" r:id="rId6"/>
    <p:sldId id="313" r:id="rId7"/>
    <p:sldId id="310" r:id="rId8"/>
    <p:sldId id="352" r:id="rId9"/>
    <p:sldId id="279" r:id="rId10"/>
    <p:sldId id="291" r:id="rId11"/>
    <p:sldId id="287" r:id="rId12"/>
    <p:sldId id="354" r:id="rId13"/>
    <p:sldId id="358" r:id="rId14"/>
    <p:sldId id="295" r:id="rId15"/>
    <p:sldId id="292" r:id="rId16"/>
    <p:sldId id="293" r:id="rId17"/>
    <p:sldId id="328" r:id="rId18"/>
    <p:sldId id="282" r:id="rId19"/>
    <p:sldId id="331" r:id="rId20"/>
    <p:sldId id="344" r:id="rId21"/>
    <p:sldId id="363" r:id="rId22"/>
    <p:sldId id="341" r:id="rId23"/>
    <p:sldId id="369" r:id="rId24"/>
    <p:sldId id="346" r:id="rId25"/>
    <p:sldId id="347" r:id="rId26"/>
    <p:sldId id="356" r:id="rId27"/>
    <p:sldId id="371" r:id="rId28"/>
    <p:sldId id="373" r:id="rId29"/>
    <p:sldId id="372" r:id="rId30"/>
    <p:sldId id="374" r:id="rId31"/>
    <p:sldId id="370" r:id="rId32"/>
    <p:sldId id="376" r:id="rId33"/>
    <p:sldId id="337" r:id="rId34"/>
    <p:sldId id="375" r:id="rId35"/>
    <p:sldId id="355" r:id="rId36"/>
    <p:sldId id="366" r:id="rId37"/>
    <p:sldId id="296" r:id="rId38"/>
    <p:sldId id="367" r:id="rId39"/>
    <p:sldId id="285" r:id="rId40"/>
  </p:sldIdLst>
  <p:sldSz cx="12192000" cy="6858000"/>
  <p:notesSz cx="7104063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150" autoAdjust="0"/>
  </p:normalViewPr>
  <p:slideViewPr>
    <p:cSldViewPr snapToGrid="0">
      <p:cViewPr varScale="1">
        <p:scale>
          <a:sx n="120" d="100"/>
          <a:sy n="120" d="100"/>
        </p:scale>
        <p:origin x="7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4002" y="-12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05FDA8E6-D4E0-AFD4-3B28-DABCE9A792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D89E2820-0993-8152-CE82-4D40E9F6D5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58284E-8B43-2C42-8758-659D3A594257}" type="datetimeFigureOut">
              <a:rPr lang="es-ES"/>
              <a:pPr>
                <a:defRPr/>
              </a:pPr>
              <a:t>22/2/24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D327CB8A-8F5F-5D1E-F37E-05D4B8545E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BB420CA7-1FFE-010E-1827-6A6F33CB9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4837" cy="4603750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072EB723-67CE-D446-8C26-0112DA9981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265AF95-9199-713B-7E6A-0147BD409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E880DBE-0FEE-E846-A207-9449C1FA6438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>
            <a:extLst>
              <a:ext uri="{FF2B5EF4-FFF2-40B4-BE49-F238E27FC236}">
                <a16:creationId xmlns:a16="http://schemas.microsoft.com/office/drawing/2014/main" id="{65807674-D5E2-A00E-6CA8-5CD0BF696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>
            <a:extLst>
              <a:ext uri="{FF2B5EF4-FFF2-40B4-BE49-F238E27FC236}">
                <a16:creationId xmlns:a16="http://schemas.microsoft.com/office/drawing/2014/main" id="{EB0729BB-91BA-42F3-FD7B-3C3BFC3CE6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3012" name="3 Marcador de número de diapositiva">
            <a:extLst>
              <a:ext uri="{FF2B5EF4-FFF2-40B4-BE49-F238E27FC236}">
                <a16:creationId xmlns:a16="http://schemas.microsoft.com/office/drawing/2014/main" id="{812A8F3E-DD47-B516-5159-930B864DA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834082E7-685B-2744-B1C2-D9603E2DE456}" type="slidenum">
              <a:rPr lang="es-ES" altLang="es-ES">
                <a:latin typeface="Arial" panose="020B0604020202020204" pitchFamily="34" charset="0"/>
                <a:ea typeface="ヒラギノ角ゴ Pro W3"/>
                <a:cs typeface="ヒラギノ角ゴ Pro W3"/>
              </a:rPr>
              <a:pPr eaLnBrk="1" hangingPunct="1"/>
              <a:t>4</a:t>
            </a:fld>
            <a:endParaRPr lang="es-ES" altLang="es-E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>
            <a:extLst>
              <a:ext uri="{FF2B5EF4-FFF2-40B4-BE49-F238E27FC236}">
                <a16:creationId xmlns:a16="http://schemas.microsoft.com/office/drawing/2014/main" id="{280315A9-2C64-9224-6B7D-96E915B1DB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>
            <a:extLst>
              <a:ext uri="{FF2B5EF4-FFF2-40B4-BE49-F238E27FC236}">
                <a16:creationId xmlns:a16="http://schemas.microsoft.com/office/drawing/2014/main" id="{AFC2CECE-6C6E-6640-D488-887FC63C27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4036" name="3 Marcador de número de diapositiva">
            <a:extLst>
              <a:ext uri="{FF2B5EF4-FFF2-40B4-BE49-F238E27FC236}">
                <a16:creationId xmlns:a16="http://schemas.microsoft.com/office/drawing/2014/main" id="{616C3BAB-AEAA-5F1A-AD22-7C368AA2A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64EFC834-7AA3-F442-BE40-7C1DE26B7748}" type="slidenum">
              <a:rPr lang="es-ES" altLang="es-ES">
                <a:latin typeface="Arial" panose="020B0604020202020204" pitchFamily="34" charset="0"/>
                <a:ea typeface="ヒラギノ角ゴ Pro W3"/>
                <a:cs typeface="ヒラギノ角ゴ Pro W3"/>
              </a:rPr>
              <a:pPr eaLnBrk="1" hangingPunct="1"/>
              <a:t>5</a:t>
            </a:fld>
            <a:endParaRPr lang="es-ES" altLang="es-E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>
            <a:extLst>
              <a:ext uri="{FF2B5EF4-FFF2-40B4-BE49-F238E27FC236}">
                <a16:creationId xmlns:a16="http://schemas.microsoft.com/office/drawing/2014/main" id="{2A8F0165-A1B9-0B56-8C57-E21433E2A6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>
            <a:extLst>
              <a:ext uri="{FF2B5EF4-FFF2-40B4-BE49-F238E27FC236}">
                <a16:creationId xmlns:a16="http://schemas.microsoft.com/office/drawing/2014/main" id="{624DE9D2-A6A8-17DB-F932-699586677D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5060" name="3 Marcador de número de diapositiva">
            <a:extLst>
              <a:ext uri="{FF2B5EF4-FFF2-40B4-BE49-F238E27FC236}">
                <a16:creationId xmlns:a16="http://schemas.microsoft.com/office/drawing/2014/main" id="{363E7994-D060-4FAD-9CA4-BE77D5484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02131AC2-C098-7848-8092-9841CAE25CC8}" type="slidenum">
              <a:rPr lang="es-ES" altLang="es-ES">
                <a:latin typeface="Arial" panose="020B0604020202020204" pitchFamily="34" charset="0"/>
                <a:ea typeface="ヒラギノ角ゴ Pro W3"/>
                <a:cs typeface="ヒラギノ角ゴ Pro W3"/>
              </a:rPr>
              <a:pPr eaLnBrk="1" hangingPunct="1"/>
              <a:t>6</a:t>
            </a:fld>
            <a:endParaRPr lang="es-ES" altLang="es-E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>
            <a:extLst>
              <a:ext uri="{FF2B5EF4-FFF2-40B4-BE49-F238E27FC236}">
                <a16:creationId xmlns:a16="http://schemas.microsoft.com/office/drawing/2014/main" id="{DD0602EE-FA92-4C04-D88A-CF1BEBAEC0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2 Marcador de notas">
            <a:extLst>
              <a:ext uri="{FF2B5EF4-FFF2-40B4-BE49-F238E27FC236}">
                <a16:creationId xmlns:a16="http://schemas.microsoft.com/office/drawing/2014/main" id="{02F30AAC-3175-494E-B806-13DBBA3C98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6084" name="3 Marcador de número de diapositiva">
            <a:extLst>
              <a:ext uri="{FF2B5EF4-FFF2-40B4-BE49-F238E27FC236}">
                <a16:creationId xmlns:a16="http://schemas.microsoft.com/office/drawing/2014/main" id="{71CE6648-C272-D00E-BC71-CFE0AF8A9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A988575E-42A9-784F-9C2A-0386A31FD044}" type="slidenum">
              <a:rPr lang="es-ES" altLang="es-ES">
                <a:latin typeface="Arial" panose="020B0604020202020204" pitchFamily="34" charset="0"/>
                <a:ea typeface="ヒラギノ角ゴ Pro W3"/>
                <a:cs typeface="ヒラギノ角ゴ Pro W3"/>
              </a:rPr>
              <a:pPr eaLnBrk="1" hangingPunct="1"/>
              <a:t>8</a:t>
            </a:fld>
            <a:endParaRPr lang="es-ES" altLang="es-ES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imagen de diapositiva 1">
            <a:extLst>
              <a:ext uri="{FF2B5EF4-FFF2-40B4-BE49-F238E27FC236}">
                <a16:creationId xmlns:a16="http://schemas.microsoft.com/office/drawing/2014/main" id="{386F01B8-7C0D-EBE2-C7D2-FBD29E0C9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Marcador de notas 2">
            <a:extLst>
              <a:ext uri="{FF2B5EF4-FFF2-40B4-BE49-F238E27FC236}">
                <a16:creationId xmlns:a16="http://schemas.microsoft.com/office/drawing/2014/main" id="{E997380C-51A0-B955-F607-3CAC693D9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7108" name="Marcador de número de diapositiva 3">
            <a:extLst>
              <a:ext uri="{FF2B5EF4-FFF2-40B4-BE49-F238E27FC236}">
                <a16:creationId xmlns:a16="http://schemas.microsoft.com/office/drawing/2014/main" id="{4A1AE2DE-4B7C-EC38-1C07-0FC47C34A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6B2CE9FE-8948-A943-9477-35E6512CF1D7}" type="slidenum">
              <a:rPr lang="es-ES" altLang="es-ES">
                <a:latin typeface="Calibri" panose="020F0502020204030204" pitchFamily="34" charset="0"/>
              </a:rPr>
              <a:pPr eaLnBrk="1" hangingPunct="1"/>
              <a:t>16</a:t>
            </a:fld>
            <a:endParaRPr lang="es-E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>
            <a:extLst>
              <a:ext uri="{FF2B5EF4-FFF2-40B4-BE49-F238E27FC236}">
                <a16:creationId xmlns:a16="http://schemas.microsoft.com/office/drawing/2014/main" id="{2C748F0C-83F5-7DE6-7CC1-67A4FAA5A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Marcador de notas 2">
            <a:extLst>
              <a:ext uri="{FF2B5EF4-FFF2-40B4-BE49-F238E27FC236}">
                <a16:creationId xmlns:a16="http://schemas.microsoft.com/office/drawing/2014/main" id="{0F841287-6277-5F55-8839-25CECC107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8132" name="Marcador de número de diapositiva 3">
            <a:extLst>
              <a:ext uri="{FF2B5EF4-FFF2-40B4-BE49-F238E27FC236}">
                <a16:creationId xmlns:a16="http://schemas.microsoft.com/office/drawing/2014/main" id="{BF34A5FD-18E9-BB11-677C-11705466D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fld id="{D858746B-DF4F-A344-BD5F-6D8F357F3F5B}" type="slidenum">
              <a:rPr lang="es-ES" altLang="es-ES">
                <a:latin typeface="Calibri" panose="020F0502020204030204" pitchFamily="34" charset="0"/>
              </a:rPr>
              <a:pPr eaLnBrk="1" hangingPunct="1"/>
              <a:t>27</a:t>
            </a:fld>
            <a:endParaRPr lang="es-ES" altLang="es-E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EF37EC5-4656-CB93-0643-740133EE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FDE1E-969F-1E45-A644-C05845E993FA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7AD83B0-F53B-76AA-7FC8-DA026CBA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12048C2-E75E-912E-F9C2-C8D74CF7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8FDA-CD4A-2E47-9A3F-BB608C95ACE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6550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9719C1E-15B4-930F-1CD3-86E9CF14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D2605-A503-E946-B979-866D9E680106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470929F-5C7F-FBF8-DB55-8B7B7F25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B883D4B-A469-7B2B-6DA8-7E7E3386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6796F-6E91-1741-8FC1-16508892BB5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65115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10D364E-90EE-BE82-A6D3-11177EC2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05E2F-19E6-064B-82D6-DDD433667487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16A89A0-7B7B-9C87-3582-EC55F3DF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B809B23-7468-7E96-87EC-A5E17EBF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896C-AA78-B644-AC87-FFBF9DB8E72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388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32EA187-5312-26C3-CEE0-37277B04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E2AF-2B29-244F-B906-82C61CDBECE5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B3593DB-91F6-3B5E-82F6-DFB038578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3ADB603-D9DE-F7C7-DF45-1E0745DF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595D5-E965-9544-8C2C-8A56670E87E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5802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EF6D5C9-6CDA-2A7F-437A-F4A6A90B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4DF45-9149-4A4E-851A-251A21C75451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E285BE5-7760-8F06-A9F5-ABDC5913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03FED09-E855-A703-6EC3-1D66E306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583A9-2E50-4C4D-B4E7-D05763EC9FD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2410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8BC26586-9514-2B86-15ED-8C39AEAD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D8271-D875-FD4A-A57B-CF75307522D6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E393C90-A872-7B54-768A-4A31C751E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6E12E25-EDE1-667D-F272-38BE27FB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3064-3FF1-3E4F-93DC-0512292012A1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3524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9B6DF651-9E88-0B87-6003-44B219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66D0E-13DE-E745-B8B0-EE0AA6B82488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C1036CFD-F76A-FF2C-11B0-EDFFA2C4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D8206C9-84EB-CA5A-EBEA-041B664E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09248-9D12-514D-BF55-22109D3AC2B5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9698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8A2F8BE8-07A6-2BF7-494B-F8AB4A16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183A-B458-B449-AFEE-54323CC2C7D4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98F87DBB-299D-8CC9-1388-9F20C1DF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E20C1C7A-B52E-93B2-7F64-539C4ECF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0C717-247D-D245-9F0B-EFE190FEA38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62870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995EBBF8-8E3D-E33D-DD8E-5C4D29B7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59F7-AD17-2347-86CD-3322DEF6B744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2282ABBB-AD89-6251-D59B-FAFBE4BF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3B1706CE-1CEE-F41E-3B22-04247464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4622A-C132-3643-8F76-198E80C6C70B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104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12B2FA8-05F2-0043-6532-4F00C139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42F6-8CBA-0442-884C-A2C88EBF9982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F3D8C49-627C-669B-43FC-E6FC17CA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A903B16-4090-083F-F00F-E7EE1EFB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2ED4C-E5BA-CB4E-89E3-D30E2C74EADC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1787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D37FD3DA-C7A5-2EBC-0F25-3E44C2FF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AC144-B7DE-C145-B0D3-D6066BC21954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9D67D21-414C-85DC-FA10-828729FE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46C83E8-1AB0-E466-E80F-67BE0CA2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90AFB-D647-2F4A-AE3B-1BFC4790E70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1420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título">
            <a:extLst>
              <a:ext uri="{FF2B5EF4-FFF2-40B4-BE49-F238E27FC236}">
                <a16:creationId xmlns:a16="http://schemas.microsoft.com/office/drawing/2014/main" id="{B59F890A-DE64-2DB4-D686-C542ED0A7F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5123" name="2 Marcador de texto">
            <a:extLst>
              <a:ext uri="{FF2B5EF4-FFF2-40B4-BE49-F238E27FC236}">
                <a16:creationId xmlns:a16="http://schemas.microsoft.com/office/drawing/2014/main" id="{081AE7DA-DF08-4642-C34E-0F95FB7881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6394F5-044F-D3E5-3594-1C8193DB6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cs typeface="+mn-cs"/>
              </a:defRPr>
            </a:lvl1pPr>
          </a:lstStyle>
          <a:p>
            <a:pPr>
              <a:defRPr/>
            </a:pPr>
            <a:fld id="{B0E6B141-EF5A-7840-B673-D2BE36CFCC63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7351E52-4FB3-F627-648F-A8B396430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338A51-51A2-F6F1-13BA-667ECE042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E1BC77AE-F40D-6C44-B5AE-1C45A85B13BE}" type="slidenum">
              <a:rPr lang="en-US" altLang="es-ES"/>
              <a:pPr/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oe.es/diario_boe/txt.php?id=BOE-A-2016-14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0.png"/><Relationship Id="rId5" Type="http://schemas.openxmlformats.org/officeDocument/2006/relationships/image" Target="../media/image43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>
            <a:extLst>
              <a:ext uri="{FF2B5EF4-FFF2-40B4-BE49-F238E27FC236}">
                <a16:creationId xmlns:a16="http://schemas.microsoft.com/office/drawing/2014/main" id="{DEAFD850-2F7D-377A-6308-FBE999443D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46630" y="3578412"/>
            <a:ext cx="8063345" cy="1446550"/>
          </a:xfrm>
          <a:ln>
            <a:miter lim="800000"/>
            <a:headEnd/>
            <a:tailEnd/>
          </a:ln>
        </p:spPr>
        <p:txBody>
          <a:bodyPr rtlCol="0">
            <a:sp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ea typeface="Times New Roman" pitchFamily="18" charset="0"/>
                <a:cs typeface="Trebuchet MS" pitchFamily="34" charset="0"/>
              </a:rPr>
              <a:t>PRESENTACIÓN Y REFERENCIAS</a:t>
            </a:r>
            <a:br>
              <a:rPr lang="es-ES" dirty="0">
                <a:ea typeface="Times New Roman" pitchFamily="18" charset="0"/>
                <a:cs typeface="Trebuchet MS" pitchFamily="34" charset="0"/>
              </a:rPr>
            </a:br>
            <a:r>
              <a:rPr lang="es-ES" dirty="0">
                <a:ea typeface="Times New Roman" pitchFamily="18" charset="0"/>
                <a:cs typeface="Trebuchet MS" pitchFamily="34" charset="0"/>
              </a:rPr>
              <a:t>2024</a:t>
            </a:r>
            <a:endParaRPr lang="es-ES" sz="3200" dirty="0">
              <a:ea typeface="Times New Roman" pitchFamily="18" charset="0"/>
              <a:cs typeface="Trebuchet MS" pitchFamily="34" charset="0"/>
            </a:endParaRPr>
          </a:p>
        </p:txBody>
      </p:sp>
      <p:pic>
        <p:nvPicPr>
          <p:cNvPr id="6147" name="Imagen 3">
            <a:extLst>
              <a:ext uri="{FF2B5EF4-FFF2-40B4-BE49-F238E27FC236}">
                <a16:creationId xmlns:a16="http://schemas.microsoft.com/office/drawing/2014/main" id="{93DEC190-2CAA-B6DB-ED08-F2D3ADC3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7638"/>
            <a:ext cx="53324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938D845-38C4-820B-79E4-EDD1B5E0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3" y="394329"/>
            <a:ext cx="7083305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Proyectos industriales</a:t>
            </a:r>
          </a:p>
        </p:txBody>
      </p:sp>
      <p:sp>
        <p:nvSpPr>
          <p:cNvPr id="15363" name="Marcador de contenido 2">
            <a:extLst>
              <a:ext uri="{FF2B5EF4-FFF2-40B4-BE49-F238E27FC236}">
                <a16:creationId xmlns:a16="http://schemas.microsoft.com/office/drawing/2014/main" id="{98755B56-3289-98F9-DFD6-9E725A254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16025"/>
            <a:ext cx="10012363" cy="4232275"/>
          </a:xfrm>
        </p:spPr>
        <p:txBody>
          <a:bodyPr/>
          <a:lstStyle/>
          <a:p>
            <a:pPr lvl="2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ES" sz="2300">
                <a:ea typeface="ヒラギノ角ゴ Pro W3"/>
                <a:cs typeface="ヒラギノ角ゴ Pro W3"/>
              </a:rPr>
              <a:t>ESINEN tiene capacidad y experiencia para acometer los siguientes</a:t>
            </a:r>
          </a:p>
          <a:p>
            <a:pPr lvl="2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ES" sz="2300">
                <a:ea typeface="ヒラギノ角ゴ Pro W3"/>
                <a:cs typeface="ヒラギノ角ゴ Pro W3"/>
              </a:rPr>
              <a:t>alcances y proyectos industriales: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>
                <a:ea typeface="ヒラギノ角ゴ Pro W3"/>
                <a:cs typeface="ヒラギノ角ゴ Pro W3"/>
              </a:rPr>
              <a:t>Plantas de Regasificación de </a:t>
            </a:r>
            <a:r>
              <a:rPr lang="es-ES" altLang="es-ES" sz="2300" b="1">
                <a:ea typeface="ヒラギノ角ゴ Pro W3"/>
                <a:cs typeface="ヒラギノ角ゴ Pro W3"/>
              </a:rPr>
              <a:t>GNL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>
                <a:ea typeface="ヒラギノ角ゴ Pro W3"/>
                <a:cs typeface="ヒラギノ角ゴ Pro W3"/>
              </a:rPr>
              <a:t>Proyectos de aplicación del </a:t>
            </a:r>
            <a:r>
              <a:rPr lang="es-ES" altLang="es-ES" sz="2300" b="1">
                <a:ea typeface="ヒラギノ角ゴ Pro W3"/>
                <a:cs typeface="ヒラギノ角ゴ Pro W3"/>
              </a:rPr>
              <a:t>Hidrógeno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 b="1">
                <a:ea typeface="ヒラギノ角ゴ Pro W3"/>
                <a:cs typeface="ヒラギノ角ゴ Pro W3"/>
              </a:rPr>
              <a:t>Gasoductos</a:t>
            </a:r>
            <a:r>
              <a:rPr lang="es-ES" altLang="es-ES" sz="2300">
                <a:ea typeface="ヒラギノ角ゴ Pro W3"/>
                <a:cs typeface="ヒラギノ角ゴ Pro W3"/>
              </a:rPr>
              <a:t>, ERMs, EMs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>
                <a:ea typeface="ヒラギノ角ゴ Pro W3"/>
                <a:cs typeface="ヒラギノ角ゴ Pro W3"/>
              </a:rPr>
              <a:t>Plantas GNL small scale / </a:t>
            </a:r>
            <a:r>
              <a:rPr lang="es-ES" altLang="es-ES" sz="2300" b="1">
                <a:ea typeface="ヒラギノ角ゴ Pro W3"/>
                <a:cs typeface="ヒラギノ角ゴ Pro W3"/>
              </a:rPr>
              <a:t>bunkering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>
                <a:ea typeface="ヒラギノ角ゴ Pro W3"/>
                <a:cs typeface="ヒラギノ角ゴ Pro W3"/>
              </a:rPr>
              <a:t>Gasineras </a:t>
            </a:r>
            <a:r>
              <a:rPr lang="es-ES" altLang="es-ES" sz="2300" b="1">
                <a:ea typeface="ヒラギノ角ゴ Pro W3"/>
                <a:cs typeface="ヒラギノ角ゴ Pro W3"/>
              </a:rPr>
              <a:t>GNC/GNL</a:t>
            </a:r>
          </a:p>
          <a:p>
            <a:pPr lvl="2" eaLnBrk="1" hangingPunct="1">
              <a:lnSpc>
                <a:spcPct val="150000"/>
              </a:lnSpc>
            </a:pPr>
            <a:r>
              <a:rPr lang="es-ES" altLang="es-ES" sz="2300">
                <a:ea typeface="ヒラギノ角ゴ Pro W3"/>
                <a:cs typeface="ヒラギノ角ゴ Pro W3"/>
              </a:rPr>
              <a:t>Sistemas contraincendios</a:t>
            </a:r>
          </a:p>
          <a:p>
            <a:pPr eaLnBrk="1" hangingPunct="1">
              <a:lnSpc>
                <a:spcPct val="150000"/>
              </a:lnSpc>
              <a:spcAft>
                <a:spcPts val="200"/>
              </a:spcAft>
            </a:pPr>
            <a:endParaRPr lang="es-ES" altLang="es-ES" sz="2300">
              <a:ea typeface="ヒラギノ角ゴ Pro W3"/>
              <a:cs typeface="ヒラギノ角ゴ Pro W3"/>
            </a:endParaRPr>
          </a:p>
        </p:txBody>
      </p:sp>
      <p:pic>
        <p:nvPicPr>
          <p:cNvPr id="15364" name="Imagen 5">
            <a:extLst>
              <a:ext uri="{FF2B5EF4-FFF2-40B4-BE49-F238E27FC236}">
                <a16:creationId xmlns:a16="http://schemas.microsoft.com/office/drawing/2014/main" id="{5F237C22-0EB1-A9BB-5B25-12463645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2">
            <a:extLst>
              <a:ext uri="{FF2B5EF4-FFF2-40B4-BE49-F238E27FC236}">
                <a16:creationId xmlns:a16="http://schemas.microsoft.com/office/drawing/2014/main" id="{443F18C6-BC21-4AF7-E2D6-67E30152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2541588"/>
            <a:ext cx="28543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FAD9F6E-AB39-A2D5-340E-480173F6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09" y="471488"/>
            <a:ext cx="8596312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Supervisión de obras PMC/EPCM</a:t>
            </a:r>
          </a:p>
        </p:txBody>
      </p:sp>
      <p:sp>
        <p:nvSpPr>
          <p:cNvPr id="14339" name="Marcador de contenido 2">
            <a:extLst>
              <a:ext uri="{FF2B5EF4-FFF2-40B4-BE49-F238E27FC236}">
                <a16:creationId xmlns:a16="http://schemas.microsoft.com/office/drawing/2014/main" id="{B74E47B7-9CA6-FBEE-3FE8-134A5264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650" y="1747838"/>
            <a:ext cx="7470775" cy="3892550"/>
          </a:xfrm>
        </p:spPr>
        <p:txBody>
          <a:bodyPr rtlCol="0">
            <a:normAutofit fontScale="550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</a:t>
            </a:r>
            <a:r>
              <a:rPr lang="es-ES" altLang="es-ES" sz="4200" b="1" dirty="0">
                <a:ea typeface="ヒラギノ角ゴ Pro W3" charset="-128"/>
              </a:rPr>
              <a:t>Supervisión de la fabricación de equipos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b="1" dirty="0">
                <a:ea typeface="ヒラギノ角ゴ Pro W3" charset="-128"/>
              </a:rPr>
              <a:t> Supervisión en obra de la ejecución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Supervisión del precomisionado y comisionado</a:t>
            </a:r>
            <a:endParaRPr lang="es-ES" altLang="es-ES" sz="42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b="1" dirty="0">
                <a:ea typeface="ヒラギノ角ゴ Pro W3" charset="-128"/>
              </a:rPr>
              <a:t> </a:t>
            </a:r>
            <a:r>
              <a:rPr lang="es-ES" altLang="es-ES" sz="4200" dirty="0">
                <a:ea typeface="ヒラギノ角ゴ Pro W3" charset="-128"/>
              </a:rPr>
              <a:t>Asistencia a la </a:t>
            </a:r>
            <a:r>
              <a:rPr lang="es-ES" altLang="es-ES" sz="4200" b="1" dirty="0">
                <a:ea typeface="ヒラギノ角ゴ Pro W3" charset="-128"/>
              </a:rPr>
              <a:t>puesta en marcha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Seguimiento de la planificación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Informes periódicos de seguimiento en obra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</a:t>
            </a:r>
            <a:r>
              <a:rPr lang="es-ES" altLang="es-ES" sz="4200" b="1" dirty="0">
                <a:ea typeface="ヒラギノ角ゴ Pro W3" charset="-128"/>
              </a:rPr>
              <a:t>Seguimiento económico </a:t>
            </a:r>
            <a:r>
              <a:rPr lang="es-ES" altLang="es-ES" sz="4200" dirty="0">
                <a:ea typeface="ヒラギノ角ゴ Pro W3" charset="-128"/>
              </a:rPr>
              <a:t>y control presupuestario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dirty="0">
              <a:solidFill>
                <a:srgbClr val="404040"/>
              </a:solidFill>
              <a:ea typeface="ヒラギノ角ゴ Pro W3" charset="-128"/>
            </a:endParaRPr>
          </a:p>
        </p:txBody>
      </p:sp>
      <p:pic>
        <p:nvPicPr>
          <p:cNvPr id="16388" name="Imagen 5">
            <a:extLst>
              <a:ext uri="{FF2B5EF4-FFF2-40B4-BE49-F238E27FC236}">
                <a16:creationId xmlns:a16="http://schemas.microsoft.com/office/drawing/2014/main" id="{A0C75D7C-19E2-928A-8300-056421FB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2">
            <a:extLst>
              <a:ext uri="{FF2B5EF4-FFF2-40B4-BE49-F238E27FC236}">
                <a16:creationId xmlns:a16="http://schemas.microsoft.com/office/drawing/2014/main" id="{5EDC0F4F-F8E3-B865-869E-3E311689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979613"/>
            <a:ext cx="4187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6B43895A-304E-570F-9FBB-C1EF60E0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39" y="464752"/>
            <a:ext cx="8596312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Consultoría e informes técnicos</a:t>
            </a:r>
          </a:p>
        </p:txBody>
      </p:sp>
      <p:sp>
        <p:nvSpPr>
          <p:cNvPr id="14339" name="Marcador de contenido 2">
            <a:extLst>
              <a:ext uri="{FF2B5EF4-FFF2-40B4-BE49-F238E27FC236}">
                <a16:creationId xmlns:a16="http://schemas.microsoft.com/office/drawing/2014/main" id="{C49F860C-1729-D1EC-2543-BEBEA99E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5" y="1568450"/>
            <a:ext cx="8012113" cy="4513263"/>
          </a:xfrm>
        </p:spPr>
        <p:txBody>
          <a:bodyPr rtlCol="0">
            <a:normAutofit fontScale="550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Cualquier actividad relativa al gas: </a:t>
            </a:r>
            <a:r>
              <a:rPr lang="es-ES" altLang="es-ES" sz="4200" b="1" dirty="0">
                <a:ea typeface="ヒラギノ角ゴ Pro W3" charset="-128"/>
              </a:rPr>
              <a:t>GNL, GN, </a:t>
            </a:r>
            <a:r>
              <a:rPr lang="es-ES" altLang="es-ES" sz="4200" b="1" dirty="0" err="1">
                <a:ea typeface="ヒラギノ角ゴ Pro W3" charset="-128"/>
              </a:rPr>
              <a:t>GLPs</a:t>
            </a:r>
            <a:r>
              <a:rPr lang="es-ES" altLang="es-ES" sz="4200" b="1" dirty="0">
                <a:ea typeface="ヒラギノ角ゴ Pro W3" charset="-128"/>
              </a:rPr>
              <a:t>, H2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Análisis diagramas de flujo y </a:t>
            </a:r>
            <a:r>
              <a:rPr lang="es-ES" altLang="es-ES" sz="4200" b="1" dirty="0">
                <a:ea typeface="ヒラギノ角ゴ Pro W3" charset="-128"/>
              </a:rPr>
              <a:t>proceso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Estudios </a:t>
            </a:r>
            <a:r>
              <a:rPr lang="es-ES" altLang="es-ES" sz="4200" b="1" dirty="0">
                <a:ea typeface="ヒラギノ角ゴ Pro W3" charset="-128"/>
              </a:rPr>
              <a:t>de recuperación de energía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Análisis procedimental (</a:t>
            </a:r>
            <a:r>
              <a:rPr lang="es-ES" altLang="es-ES" sz="4200" b="1" dirty="0">
                <a:ea typeface="ヒラギノ角ゴ Pro W3" charset="-128"/>
              </a:rPr>
              <a:t>procedimientos</a:t>
            </a:r>
            <a:r>
              <a:rPr lang="es-ES" altLang="es-ES" sz="4200" dirty="0">
                <a:ea typeface="ヒラギノ角ゴ Pro W3" charset="-128"/>
              </a:rPr>
              <a:t>, especificaciones, etc.)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</a:t>
            </a:r>
            <a:r>
              <a:rPr lang="es-ES" altLang="es-ES" sz="4200" b="1" dirty="0">
                <a:ea typeface="ヒラギノ角ゴ Pro W3" charset="-128"/>
              </a:rPr>
              <a:t>Sistemas de medida</a:t>
            </a:r>
            <a:r>
              <a:rPr lang="es-ES" altLang="es-ES" sz="4200" dirty="0">
                <a:ea typeface="ヒラギノ角ゴ Pro W3" charset="-128"/>
              </a:rPr>
              <a:t>: transferencia de custodia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Estudios de seguridad: </a:t>
            </a:r>
            <a:r>
              <a:rPr lang="es-ES" altLang="es-ES" sz="4200" b="1" dirty="0">
                <a:ea typeface="ヒラギノ角ゴ Pro W3" charset="-128"/>
              </a:rPr>
              <a:t>HAZOP, SIL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Estudios para viabilidad de Proyectos: </a:t>
            </a:r>
            <a:r>
              <a:rPr lang="es-ES" altLang="es-ES" sz="4200" b="1" dirty="0">
                <a:ea typeface="ヒラギノ角ゴ Pro W3" charset="-128"/>
              </a:rPr>
              <a:t>CAPEX y OPEX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4200" dirty="0">
                <a:ea typeface="ヒラギノ角ゴ Pro W3" charset="-128"/>
              </a:rPr>
              <a:t> Análisis impactos </a:t>
            </a:r>
            <a:r>
              <a:rPr lang="es-ES" altLang="es-ES" sz="4200" b="1" dirty="0">
                <a:ea typeface="ヒラギノ角ゴ Pro W3" charset="-128"/>
              </a:rPr>
              <a:t>medioambientales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42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dirty="0">
              <a:solidFill>
                <a:srgbClr val="404040"/>
              </a:solidFill>
              <a:ea typeface="ヒラギノ角ゴ Pro W3" charset="-128"/>
            </a:endParaRPr>
          </a:p>
        </p:txBody>
      </p:sp>
      <p:pic>
        <p:nvPicPr>
          <p:cNvPr id="17412" name="Imagen 5">
            <a:extLst>
              <a:ext uri="{FF2B5EF4-FFF2-40B4-BE49-F238E27FC236}">
                <a16:creationId xmlns:a16="http://schemas.microsoft.com/office/drawing/2014/main" id="{60822B4A-0B96-4041-7FAF-FC0758BF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C:\Users\Usuario\Desktop\images (2).jpg">
            <a:extLst>
              <a:ext uri="{FF2B5EF4-FFF2-40B4-BE49-F238E27FC236}">
                <a16:creationId xmlns:a16="http://schemas.microsoft.com/office/drawing/2014/main" id="{330ECE8E-D241-88E8-F33D-DE9CA7A9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527300"/>
            <a:ext cx="3938588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2464A36-0302-309B-EDFE-FD5623F7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144" y="293793"/>
            <a:ext cx="7017677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Estudios HAZOP Y SIL</a:t>
            </a:r>
          </a:p>
        </p:txBody>
      </p:sp>
      <p:pic>
        <p:nvPicPr>
          <p:cNvPr id="18435" name="Imagen 5">
            <a:extLst>
              <a:ext uri="{FF2B5EF4-FFF2-40B4-BE49-F238E27FC236}">
                <a16:creationId xmlns:a16="http://schemas.microsoft.com/office/drawing/2014/main" id="{F6B0C99B-218E-40C6-E914-F256E635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7311F6A4-6205-4C06-36C2-4FE1E386EE27}"/>
              </a:ext>
            </a:extLst>
          </p:cNvPr>
          <p:cNvSpPr txBox="1"/>
          <p:nvPr/>
        </p:nvSpPr>
        <p:spPr>
          <a:xfrm>
            <a:off x="1458913" y="1198563"/>
            <a:ext cx="8634412" cy="43132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07950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24790" algn="l"/>
              </a:tabLst>
              <a:defRPr/>
            </a:pPr>
            <a:r>
              <a:rPr b="1" dirty="0">
                <a:latin typeface="+mn-lt"/>
                <a:ea typeface="ヒラギノ角ゴ Pro W3" charset="-128"/>
                <a:cs typeface="+mn-cs"/>
              </a:rPr>
              <a:t>HAZOP: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67183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METODOLOGÍA: DESVIACIONES EN LA OPERACIÓN / CAUSAS / EFECTOS / ESCENARIOS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67183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ANÁLISIS DEL PROCESO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67183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ELABORACIÓN FICHAS DE NODOS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67183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ACCIONES CORRECTORAS</a:t>
            </a:r>
          </a:p>
          <a:p>
            <a:pPr marL="107950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94640" algn="l"/>
              </a:tabLst>
              <a:defRPr/>
            </a:pPr>
            <a:r>
              <a:rPr b="1" dirty="0">
                <a:latin typeface="+mn-lt"/>
                <a:ea typeface="ヒラギノ角ゴ Pro W3" charset="-128"/>
                <a:cs typeface="+mn-cs"/>
              </a:rPr>
              <a:t>ESTUDIO SIL: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4168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METODOLOGÍA: MATRIZ CAUSA / EFECTO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4168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CAPAS DE PROTECCIÓN / SALVAGUARDAS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4168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RISKGRAPH</a:t>
            </a:r>
          </a:p>
          <a:p>
            <a:pPr marL="565150" lvl="2" fontAlgn="auto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741680" algn="l"/>
              </a:tabLst>
              <a:defRPr/>
            </a:pPr>
            <a:r>
              <a:rPr dirty="0">
                <a:latin typeface="+mn-lt"/>
                <a:ea typeface="ヒラギノ角ゴ Pro W3" charset="-128"/>
                <a:cs typeface="+mn-cs"/>
              </a:rPr>
              <a:t>FICHAS DE ASIGNACIÓN SIL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CBA846D-BC88-DB8D-3D3F-9DD44262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144" y="293793"/>
            <a:ext cx="7017677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Auditoría energética</a:t>
            </a:r>
          </a:p>
        </p:txBody>
      </p:sp>
      <p:sp>
        <p:nvSpPr>
          <p:cNvPr id="12291" name="Marcador de contenido 2">
            <a:extLst>
              <a:ext uri="{FF2B5EF4-FFF2-40B4-BE49-F238E27FC236}">
                <a16:creationId xmlns:a16="http://schemas.microsoft.com/office/drawing/2014/main" id="{7FC8AA07-5481-033E-09C7-C0520C23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395413"/>
            <a:ext cx="10739438" cy="3332162"/>
          </a:xfrm>
        </p:spPr>
        <p:txBody>
          <a:bodyPr/>
          <a:lstStyle/>
          <a:p>
            <a:pPr marL="107950" indent="0" algn="just" eaLnBrk="1" fontAlgn="auto" hangingPunct="1">
              <a:lnSpc>
                <a:spcPct val="140000"/>
              </a:lnSpc>
              <a:spcAft>
                <a:spcPts val="200"/>
              </a:spcAft>
              <a:defRPr/>
            </a:pPr>
            <a:r>
              <a:rPr lang="es-ES" altLang="es-ES" sz="1800" dirty="0">
                <a:solidFill>
                  <a:srgbClr val="404040"/>
                </a:solidFill>
                <a:ea typeface="ヒラギノ角ゴ Pro W3" charset="-128"/>
              </a:rPr>
              <a:t> </a:t>
            </a:r>
            <a:r>
              <a:rPr lang="es-ES" altLang="es-ES" sz="2000" dirty="0">
                <a:ea typeface="ヒラギノ角ゴ Pro W3" charset="-128"/>
              </a:rPr>
              <a:t>Auditoría energética: procedimiento de inspección y evaluación aplicable a cualquier tipo de instalación o proceso, que permite mejorar la eficiencia energética y reducir la factura de energía y las emisiones.</a:t>
            </a:r>
          </a:p>
          <a:p>
            <a:pPr marL="107950" indent="0" algn="just" eaLnBrk="1" fontAlgn="auto" hangingPunct="1">
              <a:lnSpc>
                <a:spcPct val="140000"/>
              </a:lnSpc>
              <a:spcAft>
                <a:spcPts val="200"/>
              </a:spcAft>
              <a:defRPr/>
            </a:pPr>
            <a:r>
              <a:rPr lang="es-ES" altLang="es-ES" sz="2000" dirty="0">
                <a:ea typeface="ヒラギノ角ゴ Pro W3" charset="-128"/>
              </a:rPr>
              <a:t> El </a:t>
            </a:r>
            <a:r>
              <a:rPr lang="es-ES" altLang="es-ES" sz="2000" dirty="0">
                <a:ea typeface="ヒラギノ角ゴ Pro W3" charset="-128"/>
                <a:hlinkClick r:id="rId2"/>
              </a:rPr>
              <a:t>Real Decreto 56/2016</a:t>
            </a:r>
            <a:r>
              <a:rPr lang="es-ES" altLang="es-ES" sz="2000" dirty="0">
                <a:ea typeface="ヒラギノ角ゴ Pro W3" charset="-128"/>
              </a:rPr>
              <a:t> de 12 de febrero, establece la obligatoriedad de llevar a cabo una Auditoría Energética en las empresas antes de Noviembre de 2016, debiendo repetirse dicha auditoría cada cuatro años.</a:t>
            </a:r>
          </a:p>
          <a:p>
            <a:pPr marL="107950" indent="0" algn="just" eaLnBrk="1" fontAlgn="auto" hangingPunct="1">
              <a:lnSpc>
                <a:spcPct val="140000"/>
              </a:lnSpc>
              <a:spcAft>
                <a:spcPts val="200"/>
              </a:spcAft>
              <a:defRPr/>
            </a:pPr>
            <a:r>
              <a:rPr lang="es-ES" altLang="es-ES" sz="2000" dirty="0">
                <a:ea typeface="ヒラギノ角ゴ Pro W3" charset="-128"/>
              </a:rPr>
              <a:t> La auditoría se lleva a cabo en 6 fases: contacto preliminar, reunión inicial, recopilación de datos, trabajo de campo, informe, reunión final.</a:t>
            </a:r>
          </a:p>
          <a:p>
            <a:pPr eaLnBrk="1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sz="1900" dirty="0"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19460" name="Imagen 5">
            <a:extLst>
              <a:ext uri="{FF2B5EF4-FFF2-40B4-BE49-F238E27FC236}">
                <a16:creationId xmlns:a16="http://schemas.microsoft.com/office/drawing/2014/main" id="{1B5BDF8E-DC4C-D978-24E7-E7F3FD35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Usuario\Desktop\images.jpg">
            <a:extLst>
              <a:ext uri="{FF2B5EF4-FFF2-40B4-BE49-F238E27FC236}">
                <a16:creationId xmlns:a16="http://schemas.microsoft.com/office/drawing/2014/main" id="{D313B228-0C70-FB23-2113-5921D0F2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5056188"/>
            <a:ext cx="4519613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F556B40-C78C-4493-6DF6-0DFFF677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6896" y="551187"/>
            <a:ext cx="6140206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(i)</a:t>
            </a:r>
          </a:p>
        </p:txBody>
      </p:sp>
      <p:sp>
        <p:nvSpPr>
          <p:cNvPr id="20483" name="Marcador de contenido 2">
            <a:extLst>
              <a:ext uri="{FF2B5EF4-FFF2-40B4-BE49-F238E27FC236}">
                <a16:creationId xmlns:a16="http://schemas.microsoft.com/office/drawing/2014/main" id="{71430B66-394E-792E-5934-C505552E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455738"/>
            <a:ext cx="7645400" cy="4633912"/>
          </a:xfrm>
        </p:spPr>
        <p:txBody>
          <a:bodyPr/>
          <a:lstStyle/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  <a:buFont typeface="Wingdings 3" pitchFamily="2" charset="2"/>
              <a:buNone/>
            </a:pPr>
            <a:r>
              <a:rPr lang="es-ES" altLang="es-ES" sz="2200" b="1">
                <a:ea typeface="ヒラギノ角ゴ Pro W3"/>
                <a:cs typeface="ヒラギノ角ゴ Pro W3"/>
              </a:rPr>
              <a:t>REFINERÍA REFIDOMSA (REPÚBLICA DOMINICANA)</a:t>
            </a:r>
            <a:endParaRPr lang="es-ES" altLang="es-ES" sz="2200">
              <a:ea typeface="ヒラギノ角ゴ Pro W3"/>
              <a:cs typeface="ヒラギノ角ゴ Pro W3"/>
            </a:endParaRP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1900" b="1">
                <a:solidFill>
                  <a:srgbClr val="404040"/>
                </a:solidFill>
                <a:ea typeface="ヒラギノ角ゴ Pro W3"/>
                <a:cs typeface="ヒラギノ角ゴ Pro W3"/>
              </a:rPr>
              <a:t> </a:t>
            </a:r>
            <a:r>
              <a:rPr lang="es-ES" altLang="es-ES" sz="2200">
                <a:ea typeface="ヒラギノ角ゴ Pro W3"/>
                <a:cs typeface="ヒラギノ角ゴ Pro W3"/>
              </a:rPr>
              <a:t>Ingeniería FEED ampliación de almacenamiento GLP. (Realizada y entregada).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Opciones de ALMACENAMIENTO: presurizado, semi-refrigerado, refrigerado.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Opción seleccionada por el Cliente: almacenamiento en esferas presurizadas (4 x 10.000 m3)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HAZOP y SIL de las 3 opciones de proceso</a:t>
            </a:r>
          </a:p>
        </p:txBody>
      </p:sp>
      <p:pic>
        <p:nvPicPr>
          <p:cNvPr id="20484" name="Imagen 5">
            <a:extLst>
              <a:ext uri="{FF2B5EF4-FFF2-40B4-BE49-F238E27FC236}">
                <a16:creationId xmlns:a16="http://schemas.microsoft.com/office/drawing/2014/main" id="{CC113BE2-362C-9B07-DD58-19CE589F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1">
            <a:extLst>
              <a:ext uri="{FF2B5EF4-FFF2-40B4-BE49-F238E27FC236}">
                <a16:creationId xmlns:a16="http://schemas.microsoft.com/office/drawing/2014/main" id="{D9FEBA87-DD32-4E06-86F0-FE9748BF2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495425"/>
            <a:ext cx="35988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2">
            <a:extLst>
              <a:ext uri="{FF2B5EF4-FFF2-40B4-BE49-F238E27FC236}">
                <a16:creationId xmlns:a16="http://schemas.microsoft.com/office/drawing/2014/main" id="{EEC8346F-1895-1C32-7B46-9A151272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935413"/>
            <a:ext cx="24638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CuadroTexto 6">
            <a:extLst>
              <a:ext uri="{FF2B5EF4-FFF2-40B4-BE49-F238E27FC236}">
                <a16:creationId xmlns:a16="http://schemas.microsoft.com/office/drawing/2014/main" id="{2B74D03C-C175-0C09-7FB8-E511C990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2016-2017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051205F-AFCA-8954-42F6-FD597130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478" y="649190"/>
            <a:ext cx="5934974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1029" name="Marcador de contenido 2">
            <a:extLst>
              <a:ext uri="{FF2B5EF4-FFF2-40B4-BE49-F238E27FC236}">
                <a16:creationId xmlns:a16="http://schemas.microsoft.com/office/drawing/2014/main" id="{D47EB1AA-C4B9-BC3D-FD81-845D0206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639763"/>
            <a:ext cx="11657013" cy="4203700"/>
          </a:xfrm>
        </p:spPr>
        <p:txBody>
          <a:bodyPr/>
          <a:lstStyle/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  <a:buFont typeface="Wingdings 3" pitchFamily="2" charset="2"/>
              <a:buNone/>
            </a:pPr>
            <a:endParaRPr lang="es-ES" altLang="es-ES" sz="2800" b="1">
              <a:ea typeface="ヒラギノ角ゴ Pro W3"/>
              <a:cs typeface="ヒラギノ角ゴ Pro W3"/>
            </a:endParaRP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  <a:buFont typeface="Wingdings 3" pitchFamily="2" charset="2"/>
              <a:buNone/>
            </a:pPr>
            <a:r>
              <a:rPr lang="es-ES" altLang="es-ES" sz="2800" b="1">
                <a:ea typeface="ヒラギノ角ゴ Pro W3"/>
                <a:cs typeface="ヒラギノ角ゴ Pro W3"/>
              </a:rPr>
              <a:t>INGENIERÍA CONCEPTUAL MEJORA SISTEMAS DE MEDIDA DE GAS NATURAL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400">
                <a:ea typeface="ヒラギノ角ゴ Pro W3"/>
                <a:cs typeface="ヒラギノ角ゴ Pro W3"/>
              </a:rPr>
              <a:t> </a:t>
            </a:r>
            <a:r>
              <a:rPr lang="es-ES" altLang="es-ES" sz="2300">
                <a:ea typeface="ヒラギノ角ゴ Pro W3"/>
                <a:cs typeface="ヒラギノ角ゴ Pro W3"/>
              </a:rPr>
              <a:t>Estudio de alternativas de sistemas de medida para la red de gasoductos asociada a la regasificación de GNL de la Terminal de GNL de Reganosa en Mugardos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300">
                <a:ea typeface="ヒラギノ角ゴ Pro W3"/>
                <a:cs typeface="ヒラギノ角ゴ Pro W3"/>
              </a:rPr>
              <a:t> Matriz de selección de tecnología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300">
                <a:ea typeface="ヒラギノ角ゴ Pro W3"/>
                <a:cs typeface="ヒラギノ角ゴ Pro W3"/>
              </a:rPr>
              <a:t> CAPEX por alternativa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300">
                <a:ea typeface="ヒラギノ角ゴ Pro W3"/>
                <a:cs typeface="ヒラギノ角ゴ Pro W3"/>
              </a:rPr>
              <a:t> Proyecto Construido y en Operación</a:t>
            </a:r>
          </a:p>
          <a:p>
            <a:pPr marL="107950" indent="0" algn="just" eaLnBrk="1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</a:pPr>
            <a:endParaRPr lang="es-ES" altLang="es-ES" sz="2400">
              <a:ea typeface="ヒラギノ角ゴ Pro W3"/>
              <a:cs typeface="ヒラギノ角ゴ Pro W3"/>
            </a:endParaRPr>
          </a:p>
        </p:txBody>
      </p:sp>
      <p:pic>
        <p:nvPicPr>
          <p:cNvPr id="1030" name="Imagen 2">
            <a:extLst>
              <a:ext uri="{FF2B5EF4-FFF2-40B4-BE49-F238E27FC236}">
                <a16:creationId xmlns:a16="http://schemas.microsoft.com/office/drawing/2014/main" id="{936AA4C0-9A02-EDE3-F20D-D022A82C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203825"/>
            <a:ext cx="179546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5">
            <a:extLst>
              <a:ext uri="{FF2B5EF4-FFF2-40B4-BE49-F238E27FC236}">
                <a16:creationId xmlns:a16="http://schemas.microsoft.com/office/drawing/2014/main" id="{81D64AF5-EFE7-287F-330A-89F14C583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38" y="249238"/>
            <a:ext cx="1982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C:\Users\Usuario\Desktop\descarga.jpg">
            <a:extLst>
              <a:ext uri="{FF2B5EF4-FFF2-40B4-BE49-F238E27FC236}">
                <a16:creationId xmlns:a16="http://schemas.microsoft.com/office/drawing/2014/main" id="{D1868DAE-9A40-B381-FB0F-F5112064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575050"/>
            <a:ext cx="574833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to 1">
            <a:extLst>
              <a:ext uri="{FF2B5EF4-FFF2-40B4-BE49-F238E27FC236}">
                <a16:creationId xmlns:a16="http://schemas.microsoft.com/office/drawing/2014/main" id="{679A58CA-466A-8BC8-11E8-B66EBDBC29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8638" y="4979988"/>
          <a:ext cx="4143375" cy="17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WG TrueView Drawing" r:id="rId6" imgW="182880000" imgH="78930500" progId="">
                  <p:embed/>
                </p:oleObj>
              </mc:Choice>
              <mc:Fallback>
                <p:oleObj name="DWG TrueView Drawing" r:id="rId6" imgW="182880000" imgH="78930500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4979988"/>
                        <a:ext cx="4143375" cy="178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CuadroTexto 7">
            <a:extLst>
              <a:ext uri="{FF2B5EF4-FFF2-40B4-BE49-F238E27FC236}">
                <a16:creationId xmlns:a16="http://schemas.microsoft.com/office/drawing/2014/main" id="{5BC63384-95E4-3240-CFB9-F5A0DF3C3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632B6D9-2718-266F-70DE-E05E3805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5777"/>
            <a:ext cx="4774061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iii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5C0AF873-CD02-23C4-69E0-30C76E0D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704975"/>
            <a:ext cx="10972800" cy="3430588"/>
          </a:xfrm>
        </p:spPr>
        <p:txBody>
          <a:bodyPr rtlCol="0">
            <a:noAutofit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INGENIERÍA BÁSICA Y FEED MEJORA DE MEDIDA POSICIONES GASODUCTO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Proyecto administrativo y ambiental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Ingeniería básica posiciones ERM/EM alta presión B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Ingeniería de detalle preliminar (FEED)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Análisis CAPEX/OPEX. 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Estudios HAZOP y SIL </a:t>
            </a:r>
          </a:p>
        </p:txBody>
      </p:sp>
      <p:pic>
        <p:nvPicPr>
          <p:cNvPr id="2054" name="Imagen 5">
            <a:extLst>
              <a:ext uri="{FF2B5EF4-FFF2-40B4-BE49-F238E27FC236}">
                <a16:creationId xmlns:a16="http://schemas.microsoft.com/office/drawing/2014/main" id="{98658910-D56C-64FB-9AE4-3D7B1D41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n 2">
            <a:extLst>
              <a:ext uri="{FF2B5EF4-FFF2-40B4-BE49-F238E27FC236}">
                <a16:creationId xmlns:a16="http://schemas.microsoft.com/office/drawing/2014/main" id="{BFD09819-F5B1-ACE8-B81E-D576E1778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5649913"/>
            <a:ext cx="19526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to 1">
            <a:extLst>
              <a:ext uri="{FF2B5EF4-FFF2-40B4-BE49-F238E27FC236}">
                <a16:creationId xmlns:a16="http://schemas.microsoft.com/office/drawing/2014/main" id="{57FEDDBA-1A45-4054-4CB8-DE5364B4F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878388"/>
          <a:ext cx="4143375" cy="17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WG TrueView Drawing" r:id="rId4" imgW="182880000" imgH="78930500" progId="">
                  <p:embed/>
                </p:oleObj>
              </mc:Choice>
              <mc:Fallback>
                <p:oleObj name="DWG TrueView Drawing" r:id="rId4" imgW="182880000" imgH="78930500" progId="">
                  <p:embed/>
                  <p:pic>
                    <p:nvPicPr>
                      <p:cNvPr id="0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78388"/>
                        <a:ext cx="4143375" cy="178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Imagen 3">
            <a:extLst>
              <a:ext uri="{FF2B5EF4-FFF2-40B4-BE49-F238E27FC236}">
                <a16:creationId xmlns:a16="http://schemas.microsoft.com/office/drawing/2014/main" id="{788B5DB3-91F6-486F-53EB-7432A1EC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2805113"/>
            <a:ext cx="37861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CuadroTexto 7">
            <a:extLst>
              <a:ext uri="{FF2B5EF4-FFF2-40B4-BE49-F238E27FC236}">
                <a16:creationId xmlns:a16="http://schemas.microsoft.com/office/drawing/2014/main" id="{8AADDEDC-2B8C-D783-C30E-626D562EA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2017-2018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AB3B9F8-ED07-417A-DE56-DF2BF972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457" y="590550"/>
            <a:ext cx="5779698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iv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41987" name="Marcador de contenido 2">
            <a:extLst>
              <a:ext uri="{FF2B5EF4-FFF2-40B4-BE49-F238E27FC236}">
                <a16:creationId xmlns:a16="http://schemas.microsoft.com/office/drawing/2014/main" id="{D585C3E2-B3A6-3091-CA14-BF95C5B2B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3" y="1570038"/>
            <a:ext cx="10680700" cy="38735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rtlCol="0">
            <a:normAutofit fontScale="700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700" b="1" dirty="0">
                <a:ea typeface="ヒラギノ角ゴ Pro W3" charset="-128"/>
              </a:rPr>
              <a:t>INGENIERÍA FEED PROYECTO INSTALACIÓN COMPRESOR ALTA PRESIÓN BOG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700" b="1" dirty="0">
                <a:ea typeface="ヒラギノ角ゴ Pro W3" charset="-128"/>
              </a:rPr>
              <a:t>(BOIL OFF GAS)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Análisis y revisión del proceso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b="1" dirty="0">
                <a:ea typeface="ヒラギノ角ゴ Pro W3" charset="-128"/>
              </a:rPr>
              <a:t> </a:t>
            </a:r>
            <a:r>
              <a:rPr lang="es-ES" altLang="es-ES" sz="2700" dirty="0">
                <a:ea typeface="ヒラギノ角ゴ Pro W3" charset="-128"/>
              </a:rPr>
              <a:t>Colaboración con TSK en el desarrollo del FEED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Elaboración del Proyecto Administrativo y Memoria Ambiental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ERM: ampliación 3ª línea de medida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Estudio HAZOP y SIL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Actualmente en Licitación para su Construcción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1508" name="Imagen 5">
            <a:extLst>
              <a:ext uri="{FF2B5EF4-FFF2-40B4-BE49-F238E27FC236}">
                <a16:creationId xmlns:a16="http://schemas.microsoft.com/office/drawing/2014/main" id="{794B8476-96C4-2806-0B20-AC36E471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n 2">
            <a:extLst>
              <a:ext uri="{FF2B5EF4-FFF2-40B4-BE49-F238E27FC236}">
                <a16:creationId xmlns:a16="http://schemas.microsoft.com/office/drawing/2014/main" id="{8EB8B6E1-D06F-006D-F77B-B4FAEC89F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5386388"/>
            <a:ext cx="24685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Resultado de imagen de logo tsk">
            <a:extLst>
              <a:ext uri="{FF2B5EF4-FFF2-40B4-BE49-F238E27FC236}">
                <a16:creationId xmlns:a16="http://schemas.microsoft.com/office/drawing/2014/main" id="{25D65EDF-F742-DC03-BC7D-4BB7686B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692775"/>
            <a:ext cx="1622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AutoShape 10" descr="Resultado de imagen de reganosa">
            <a:extLst>
              <a:ext uri="{FF2B5EF4-FFF2-40B4-BE49-F238E27FC236}">
                <a16:creationId xmlns:a16="http://schemas.microsoft.com/office/drawing/2014/main" id="{77891EB8-7F89-CA1B-20E9-0F74AA61E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21512" name="AutoShape 12" descr="Resultado de imagen de reganosa">
            <a:extLst>
              <a:ext uri="{FF2B5EF4-FFF2-40B4-BE49-F238E27FC236}">
                <a16:creationId xmlns:a16="http://schemas.microsoft.com/office/drawing/2014/main" id="{780DFE6F-5ACF-1196-6837-18088ED927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21513" name="Picture 10" descr="C:\Users\PACO\Desktop\descarga.jpg">
            <a:extLst>
              <a:ext uri="{FF2B5EF4-FFF2-40B4-BE49-F238E27FC236}">
                <a16:creationId xmlns:a16="http://schemas.microsoft.com/office/drawing/2014/main" id="{F957FBE5-B39B-62CA-023A-5202BD27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3475038"/>
            <a:ext cx="34496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CuadroTexto 9">
            <a:extLst>
              <a:ext uri="{FF2B5EF4-FFF2-40B4-BE49-F238E27FC236}">
                <a16:creationId xmlns:a16="http://schemas.microsoft.com/office/drawing/2014/main" id="{64A560F7-1A65-5E3D-4305-270C8537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2017-2018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9DCE5A4C-19D2-7956-A063-7E4DF613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854" y="590550"/>
            <a:ext cx="494658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(v)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8603A670-C6A4-62E6-E422-96095803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79575"/>
            <a:ext cx="11144250" cy="3468688"/>
          </a:xfrm>
        </p:spPr>
        <p:txBody>
          <a:bodyPr rtlCol="0">
            <a:noAutofit/>
          </a:bodyPr>
          <a:lstStyle/>
          <a:p>
            <a:pPr marL="107950" indent="0" eaLnBrk="1" fontAlgn="auto" hangingPunct="1"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INSTALACIÓN ELÉCTRICA E INSTRUMENTACIÓN PARQUE DE ALMACENAMIENTO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GASOLINAS_TERMINAL BAHÍA LAS MINAS_PANAMÁ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Ingeniería básica y de detalle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Suministro y montaje EI&amp;C</a:t>
            </a: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 err="1">
                <a:ea typeface="ヒラギノ角ゴ Pro W3" charset="-128"/>
              </a:rPr>
              <a:t>Tank</a:t>
            </a:r>
            <a:r>
              <a:rPr lang="es-ES" altLang="es-ES" sz="2300" dirty="0">
                <a:ea typeface="ヒラギノ角ゴ Pro W3" charset="-128"/>
              </a:rPr>
              <a:t> </a:t>
            </a:r>
            <a:r>
              <a:rPr lang="es-ES" altLang="es-ES" sz="2300" dirty="0" err="1">
                <a:ea typeface="ヒラギノ角ゴ Pro W3" charset="-128"/>
              </a:rPr>
              <a:t>gauging</a:t>
            </a:r>
            <a:r>
              <a:rPr lang="es-ES" altLang="es-ES" sz="2300" dirty="0">
                <a:ea typeface="ヒラギノ角ゴ Pro W3" charset="-128"/>
              </a:rPr>
              <a:t> </a:t>
            </a:r>
            <a:r>
              <a:rPr lang="es-ES" altLang="es-ES" sz="2300" dirty="0" err="1">
                <a:ea typeface="ヒラギノ角ゴ Pro W3" charset="-128"/>
              </a:rPr>
              <a:t>system</a:t>
            </a:r>
            <a:endParaRPr lang="es-ES" altLang="es-ES" sz="2300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 err="1">
                <a:ea typeface="ヒラギノ角ゴ Pro W3" charset="-128"/>
              </a:rPr>
              <a:t>Precomisionado</a:t>
            </a:r>
            <a:r>
              <a:rPr lang="es-ES" altLang="es-ES" sz="2300" dirty="0">
                <a:ea typeface="ヒラギノ角ゴ Pro W3" charset="-128"/>
              </a:rPr>
              <a:t> y comisionado</a:t>
            </a:r>
          </a:p>
        </p:txBody>
      </p:sp>
      <p:pic>
        <p:nvPicPr>
          <p:cNvPr id="22532" name="Imagen 5">
            <a:extLst>
              <a:ext uri="{FF2B5EF4-FFF2-40B4-BE49-F238E27FC236}">
                <a16:creationId xmlns:a16="http://schemas.microsoft.com/office/drawing/2014/main" id="{602E34AF-A252-42F5-5EFA-54BD6E21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2">
            <a:extLst>
              <a:ext uri="{FF2B5EF4-FFF2-40B4-BE49-F238E27FC236}">
                <a16:creationId xmlns:a16="http://schemas.microsoft.com/office/drawing/2014/main" id="{CEA302B4-F977-89F0-3D41-CE087B91D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2849563"/>
            <a:ext cx="5459412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60">
            <a:extLst>
              <a:ext uri="{FF2B5EF4-FFF2-40B4-BE49-F238E27FC236}">
                <a16:creationId xmlns:a16="http://schemas.microsoft.com/office/drawing/2014/main" id="{5C5D6C7D-0C92-9DB1-F7CC-09C01B89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5129213"/>
            <a:ext cx="9763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ject 7">
            <a:extLst>
              <a:ext uri="{FF2B5EF4-FFF2-40B4-BE49-F238E27FC236}">
                <a16:creationId xmlns:a16="http://schemas.microsoft.com/office/drawing/2014/main" id="{D3773A53-342A-D2C3-CE8C-7B59CEEF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5568950"/>
            <a:ext cx="14716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uadroTexto 7">
            <a:extLst>
              <a:ext uri="{FF2B5EF4-FFF2-40B4-BE49-F238E27FC236}">
                <a16:creationId xmlns:a16="http://schemas.microsoft.com/office/drawing/2014/main" id="{21526C60-C3B6-B6F8-5E11-D2C9CBAA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2018-2019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D558E-AE85-4C87-3085-CB403ECD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467" y="278678"/>
            <a:ext cx="4108133" cy="741363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ÍNDICE</a:t>
            </a:r>
          </a:p>
        </p:txBody>
      </p:sp>
      <p:sp>
        <p:nvSpPr>
          <p:cNvPr id="4099" name="Marcador de contenido 2">
            <a:extLst>
              <a:ext uri="{FF2B5EF4-FFF2-40B4-BE49-F238E27FC236}">
                <a16:creationId xmlns:a16="http://schemas.microsoft.com/office/drawing/2014/main" id="{2C3AB291-9A68-C08E-E368-7527A868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563" y="962025"/>
            <a:ext cx="7970837" cy="4932363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" altLang="es-ES" sz="8000" dirty="0">
                <a:ea typeface="ヒラギノ角ゴ Pro W3" charset="-128"/>
              </a:rPr>
              <a:t>INFORMACION GENERAL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RECURSOS Y MEDIOS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ORGANIZACIÓN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EMPRESA SOSTENIBLE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ÁREAS DE ACTIVIDAD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REFERENCIAS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PRINCIPALES CLIENTES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CERTIFICACIONES: ISO 9001 / ISO 14001 / AUDITOR ENERGÉTICO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altLang="es-ES" sz="8000" dirty="0">
                <a:ea typeface="ヒラギノ角ゴ Pro W3" charset="-128"/>
              </a:rPr>
              <a:t>CONTACTO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s-ES" altLang="es-ES" dirty="0">
              <a:solidFill>
                <a:srgbClr val="404040"/>
              </a:solidFill>
              <a:ea typeface="ヒラギノ角ゴ Pro W3" charset="-128"/>
            </a:endParaRPr>
          </a:p>
          <a:p>
            <a:pPr eaLnBrk="1" fontAlgn="auto" hangingPunct="1">
              <a:spcAft>
                <a:spcPts val="0"/>
              </a:spcAft>
              <a:buFont typeface="Wingdings 3" panose="05040102010807070707" pitchFamily="18" charset="2"/>
              <a:buChar char=""/>
              <a:defRPr/>
            </a:pPr>
            <a:endParaRPr lang="es-ES" altLang="es-ES" sz="2300" dirty="0">
              <a:solidFill>
                <a:srgbClr val="404040"/>
              </a:solidFill>
              <a:ea typeface="ヒラギノ角ゴ Pro W3" charset="-128"/>
            </a:endParaRPr>
          </a:p>
        </p:txBody>
      </p:sp>
      <p:pic>
        <p:nvPicPr>
          <p:cNvPr id="7172" name="Imagen 3">
            <a:extLst>
              <a:ext uri="{FF2B5EF4-FFF2-40B4-BE49-F238E27FC236}">
                <a16:creationId xmlns:a16="http://schemas.microsoft.com/office/drawing/2014/main" id="{4A2110D6-4979-1FD9-EB7E-75B89C6E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CD8C533-4B2B-8236-4528-632D50E5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833" y="471488"/>
            <a:ext cx="5188129" cy="9144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(vi)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DBC7EBAE-9684-A25B-3F3F-BB21EC71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1417638"/>
            <a:ext cx="10972800" cy="505301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rtlCol="0">
            <a:normAutofit fontScale="775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DISEÑO LAY OUT PRELIMINAR PLANTA GNL SMALL SCALE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b="1" dirty="0">
                <a:ea typeface="ヒラギノ角ゴ Pro W3" charset="-128"/>
              </a:rPr>
              <a:t> </a:t>
            </a:r>
            <a:r>
              <a:rPr lang="es-ES" altLang="es-ES" sz="2300" dirty="0">
                <a:ea typeface="ヒラギノ角ゴ Pro W3" charset="-128"/>
              </a:rPr>
              <a:t>Tanque GNL flat </a:t>
            </a:r>
            <a:r>
              <a:rPr lang="es-ES" altLang="es-ES" sz="2300" dirty="0" err="1">
                <a:ea typeface="ヒラギノ角ゴ Pro W3" charset="-128"/>
              </a:rPr>
              <a:t>bottom</a:t>
            </a:r>
            <a:r>
              <a:rPr lang="es-ES" altLang="es-ES" sz="2300" dirty="0">
                <a:ea typeface="ヒラギノ角ゴ Pro W3" charset="-128"/>
              </a:rPr>
              <a:t> 40.000 m3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Cálculo del </a:t>
            </a:r>
            <a:r>
              <a:rPr lang="es-ES" altLang="es-ES" sz="2300" dirty="0" err="1">
                <a:ea typeface="ヒラギノ角ゴ Pro W3" charset="-128"/>
              </a:rPr>
              <a:t>boil</a:t>
            </a:r>
            <a:r>
              <a:rPr lang="es-ES" altLang="es-ES" sz="2300" dirty="0">
                <a:ea typeface="ヒラギノ角ゴ Pro W3" charset="-128"/>
              </a:rPr>
              <a:t> off gas generado (estudio estático y dinámico)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Lay </a:t>
            </a:r>
            <a:r>
              <a:rPr lang="es-ES" altLang="es-ES" sz="2300" dirty="0" err="1">
                <a:ea typeface="ヒラギノ角ゴ Pro W3" charset="-128"/>
              </a:rPr>
              <a:t>Out</a:t>
            </a:r>
            <a:r>
              <a:rPr lang="es-ES" altLang="es-ES" sz="2300" dirty="0">
                <a:ea typeface="ヒラギノ角ゴ Pro W3" charset="-128"/>
              </a:rPr>
              <a:t> general de la planta de GNL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Dimensionamiento del rack de tuberías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Dimensionamiento del </a:t>
            </a:r>
            <a:r>
              <a:rPr lang="es-ES" altLang="es-ES" sz="2300" dirty="0" err="1">
                <a:ea typeface="ヒラギノ角ゴ Pro W3" charset="-128"/>
              </a:rPr>
              <a:t>Jetty</a:t>
            </a:r>
            <a:endParaRPr lang="es-ES" altLang="es-ES" sz="23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Distancias de seguridad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Proyecto previsto para ser instalado en Algeciras y finalmente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es-ES" altLang="es-ES" sz="2300" dirty="0">
                <a:ea typeface="ヒラギノ角ゴ Pro W3" charset="-128"/>
              </a:rPr>
              <a:t>    no ejecutado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es-ES" altLang="es-ES" sz="2300" dirty="0">
                <a:ea typeface="ヒラギノ角ゴ Pro W3" charset="-128"/>
              </a:rPr>
              <a:t>(La foto corresponde a un tanque Flat </a:t>
            </a:r>
            <a:r>
              <a:rPr lang="es-ES" altLang="es-ES" sz="2300" dirty="0" err="1">
                <a:ea typeface="ヒラギノ角ゴ Pro W3" charset="-128"/>
              </a:rPr>
              <a:t>Bottom</a:t>
            </a:r>
            <a:r>
              <a:rPr lang="es-ES" altLang="es-ES" sz="2300" dirty="0">
                <a:ea typeface="ヒラギノ角ゴ Pro W3" charset="-128"/>
              </a:rPr>
              <a:t> de 30.000 m3 construido en </a:t>
            </a:r>
            <a:r>
              <a:rPr lang="es-ES" altLang="es-ES" sz="2300" dirty="0" err="1">
                <a:ea typeface="ヒラギノ角ゴ Pro W3" charset="-128"/>
              </a:rPr>
              <a:t>Pori</a:t>
            </a:r>
            <a:r>
              <a:rPr lang="es-ES" altLang="es-ES" sz="2300" dirty="0">
                <a:ea typeface="ヒラギノ角ゴ Pro W3" charset="-128"/>
              </a:rPr>
              <a:t>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es-ES" altLang="es-ES" sz="2300" dirty="0">
                <a:ea typeface="ヒラギノ角ゴ Pro W3" charset="-128"/>
              </a:rPr>
              <a:t>  Finlandia)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3556" name="Imagen 5">
            <a:extLst>
              <a:ext uri="{FF2B5EF4-FFF2-40B4-BE49-F238E27FC236}">
                <a16:creationId xmlns:a16="http://schemas.microsoft.com/office/drawing/2014/main" id="{5537824B-54FC-94AA-9670-EA4CF489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1" descr="Resultado de imagen de tanque gnl pori finland">
            <a:extLst>
              <a:ext uri="{FF2B5EF4-FFF2-40B4-BE49-F238E27FC236}">
                <a16:creationId xmlns:a16="http://schemas.microsoft.com/office/drawing/2014/main" id="{C06C6B44-24F8-510F-3158-52691F71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131888"/>
            <a:ext cx="566578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uadroTexto 7">
            <a:extLst>
              <a:ext uri="{FF2B5EF4-FFF2-40B4-BE49-F238E27FC236}">
                <a16:creationId xmlns:a16="http://schemas.microsoft.com/office/drawing/2014/main" id="{A6287F3C-DE0E-6C6F-2F96-B99E1F1BA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2018-2019</a:t>
            </a:r>
          </a:p>
        </p:txBody>
      </p:sp>
      <p:pic>
        <p:nvPicPr>
          <p:cNvPr id="31752" name="Picture 8" descr="Scale Gas | LinkedIn">
            <a:extLst>
              <a:ext uri="{FF2B5EF4-FFF2-40B4-BE49-F238E27FC236}">
                <a16:creationId xmlns:a16="http://schemas.microsoft.com/office/drawing/2014/main" id="{816F5EFD-F447-A7FF-C7DD-DEF64FAC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61500" y="4749800"/>
            <a:ext cx="1801813" cy="1803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BB4BEC3-1FD5-6E1C-58F3-09FBF006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57" y="582612"/>
            <a:ext cx="494658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vii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pic>
        <p:nvPicPr>
          <p:cNvPr id="24579" name="Imagen 5">
            <a:extLst>
              <a:ext uri="{FF2B5EF4-FFF2-40B4-BE49-F238E27FC236}">
                <a16:creationId xmlns:a16="http://schemas.microsoft.com/office/drawing/2014/main" id="{CBA16433-97CF-6135-2DF3-EB62C9A1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BDCD02E-87BB-C941-B828-7E8CE5DC912A}"/>
              </a:ext>
            </a:extLst>
          </p:cNvPr>
          <p:cNvSpPr txBox="1">
            <a:spLocks/>
          </p:cNvSpPr>
          <p:nvPr/>
        </p:nvSpPr>
        <p:spPr bwMode="auto">
          <a:xfrm>
            <a:off x="623888" y="1547813"/>
            <a:ext cx="10972800" cy="271145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 defTabSz="91440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INGENIERÍA BÁSICA PLANTA DE GNL</a:t>
            </a:r>
          </a:p>
          <a:p>
            <a:pPr marL="107950" indent="0" defTabSz="91440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Centro de Seguridad Jovellanos (</a:t>
            </a:r>
            <a:r>
              <a:rPr lang="es-ES" altLang="es-ES" sz="2300" b="1" dirty="0" err="1">
                <a:ea typeface="ヒラギノ角ゴ Pro W3" charset="-128"/>
              </a:rPr>
              <a:t>Veranes_Gijón</a:t>
            </a:r>
            <a:r>
              <a:rPr lang="es-ES" altLang="es-ES" sz="2300" b="1" dirty="0">
                <a:ea typeface="ヒラギノ角ゴ Pro W3" charset="-128"/>
              </a:rPr>
              <a:t>)</a:t>
            </a:r>
          </a:p>
          <a:p>
            <a:pPr marL="107950" indent="0" defTabSz="91440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Proyecto Planta de almacenamiento de GNL</a:t>
            </a:r>
          </a:p>
          <a:p>
            <a:pPr marL="107950" indent="0" defTabSz="91440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defTabSz="91440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4581" name="Imagen 3" descr="C:\Users\Paloma\Dropbox\ESINEN\CLIENTES\Centro Seguridad Marítima Integral Jovellanos\Contratos\OT_19000908_Proyecto Instalaciones GNL_CSMI Jovellanos\Varios\4.- BORRADORES\2020-01-20. (08) LOGO GOB-MTMAU-SASEMAR. CON BANDERAS Y CJ.png">
            <a:extLst>
              <a:ext uri="{FF2B5EF4-FFF2-40B4-BE49-F238E27FC236}">
                <a16:creationId xmlns:a16="http://schemas.microsoft.com/office/drawing/2014/main" id="{65012E69-FC39-537C-94D1-463340B8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4572000"/>
            <a:ext cx="66389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n 2">
            <a:extLst>
              <a:ext uri="{FF2B5EF4-FFF2-40B4-BE49-F238E27FC236}">
                <a16:creationId xmlns:a16="http://schemas.microsoft.com/office/drawing/2014/main" id="{84969A8C-4ED3-C613-20C1-22B61A12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1412875"/>
            <a:ext cx="330517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CuadroTexto 12">
            <a:extLst>
              <a:ext uri="{FF2B5EF4-FFF2-40B4-BE49-F238E27FC236}">
                <a16:creationId xmlns:a16="http://schemas.microsoft.com/office/drawing/2014/main" id="{1FA29262-4204-66FF-4F57-FAD1180D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94FF087-84F4-235B-01C0-9B1EC497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254" y="489744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viii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25603" name="Marcador de contenido 2">
            <a:extLst>
              <a:ext uri="{FF2B5EF4-FFF2-40B4-BE49-F238E27FC236}">
                <a16:creationId xmlns:a16="http://schemas.microsoft.com/office/drawing/2014/main" id="{9692B1AB-E222-E2E4-390E-D72012226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335088"/>
            <a:ext cx="10972800" cy="4081462"/>
          </a:xfrm>
        </p:spPr>
        <p:txBody>
          <a:bodyPr/>
          <a:lstStyle/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  <a:buFont typeface="Wingdings 3" pitchFamily="2" charset="2"/>
              <a:buNone/>
            </a:pPr>
            <a:r>
              <a:rPr lang="es-ES" altLang="es-ES" sz="2200" b="1">
                <a:ea typeface="ヒラギノ角ゴ Pro W3"/>
                <a:cs typeface="ヒラギノ角ゴ Pro W3"/>
              </a:rPr>
              <a:t>INGENIERÍA DE DETALLE SUSTITUCIÓN CONTADORES ESTACIONES DE MEDIDA</a:t>
            </a: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 b="1">
                <a:ea typeface="ヒラギノ角ゴ Pro W3"/>
                <a:cs typeface="ヒラギノ角ゴ Pro W3"/>
              </a:rPr>
              <a:t> </a:t>
            </a:r>
            <a:r>
              <a:rPr lang="es-ES" altLang="es-ES" sz="2200">
                <a:ea typeface="ヒラギノ角ゴ Pro W3"/>
                <a:cs typeface="ヒラギノ角ゴ Pro W3"/>
              </a:rPr>
              <a:t>Coordinación general del proyecto </a:t>
            </a: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Gasoducto y ERM alta presión B (80 bar)</a:t>
            </a: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Supervisión de la ejecución</a:t>
            </a: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Formación del personal de Operación</a:t>
            </a:r>
          </a:p>
          <a:p>
            <a:pPr marL="107950" indent="0" eaLnBrk="1" hangingPunct="1">
              <a:lnSpc>
                <a:spcPct val="150000"/>
              </a:lnSpc>
              <a:spcAft>
                <a:spcPts val="200"/>
              </a:spcAft>
            </a:pPr>
            <a:r>
              <a:rPr lang="es-ES" altLang="es-ES" sz="2200">
                <a:ea typeface="ヒラギノ角ゴ Pro W3"/>
                <a:cs typeface="ヒラギノ角ゴ Pro W3"/>
              </a:rPr>
              <a:t> Estudios HAZOP y SIL</a:t>
            </a:r>
            <a:endParaRPr lang="es-ES" altLang="es-ES" sz="2200" b="1">
              <a:ea typeface="ヒラギノ角ゴ Pro W3"/>
              <a:cs typeface="ヒラギノ角ゴ Pro W3"/>
            </a:endParaRPr>
          </a:p>
        </p:txBody>
      </p:sp>
      <p:pic>
        <p:nvPicPr>
          <p:cNvPr id="25604" name="Imagen 5">
            <a:extLst>
              <a:ext uri="{FF2B5EF4-FFF2-40B4-BE49-F238E27FC236}">
                <a16:creationId xmlns:a16="http://schemas.microsoft.com/office/drawing/2014/main" id="{63BAC518-62A8-8939-4DAE-19977CCA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Resultado de imagen de TEIGATMI">
            <a:extLst>
              <a:ext uri="{FF2B5EF4-FFF2-40B4-BE49-F238E27FC236}">
                <a16:creationId xmlns:a16="http://schemas.microsoft.com/office/drawing/2014/main" id="{40A9C898-D5CA-53B5-1353-F90F15B1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5" y="5981700"/>
            <a:ext cx="15589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n 2">
            <a:extLst>
              <a:ext uri="{FF2B5EF4-FFF2-40B4-BE49-F238E27FC236}">
                <a16:creationId xmlns:a16="http://schemas.microsoft.com/office/drawing/2014/main" id="{0223303A-BBCF-8B84-9B21-194E6B950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5630863"/>
            <a:ext cx="19526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Users\PACO\Dropbox\ESINEN\CLIENTES\TeigaTmi\Contratos\2019\OT_19000903_Sustitución contadores posiciones_Reganosa\Varios\FOTOS POSICIONES\1.-ANTES INSTALACIÓN\Guitiriz\IMG_2728.JPG">
            <a:extLst>
              <a:ext uri="{FF2B5EF4-FFF2-40B4-BE49-F238E27FC236}">
                <a16:creationId xmlns:a16="http://schemas.microsoft.com/office/drawing/2014/main" id="{334204A8-48C8-F163-B006-B88A1203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887538"/>
            <a:ext cx="52974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CuadroTexto 7">
            <a:extLst>
              <a:ext uri="{FF2B5EF4-FFF2-40B4-BE49-F238E27FC236}">
                <a16:creationId xmlns:a16="http://schemas.microsoft.com/office/drawing/2014/main" id="{1E9B108E-2FA5-E377-BE3A-83163A4C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2019-2020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8BACEE1-6550-8114-69FE-D0EAFCE7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4051" y="706338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ix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E377BED6-B4E7-0F38-FF2F-104AC8E1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87513"/>
            <a:ext cx="11214100" cy="3560762"/>
          </a:xfrm>
        </p:spPr>
        <p:txBody>
          <a:bodyPr rtlCol="0">
            <a:normAutofit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2400" b="1" dirty="0"/>
              <a:t>INGENIERÍA CONCEPTUAL PLANTA DE PRODUCCIÓN DE HIDRÓGENO VERDE DE 50 MW</a:t>
            </a:r>
            <a:endParaRPr lang="es-ES" altLang="es-ES" sz="24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b="1" dirty="0">
                <a:ea typeface="ヒラギノ角ゴ Pro W3" charset="-128"/>
              </a:rPr>
              <a:t> </a:t>
            </a:r>
            <a:r>
              <a:rPr lang="es-ES" altLang="es-ES" sz="2800" dirty="0">
                <a:ea typeface="ヒラギノ角ゴ Pro W3" charset="-128"/>
              </a:rPr>
              <a:t>Estudio de alternativas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</a:t>
            </a:r>
            <a:r>
              <a:rPr lang="es-ES" altLang="es-ES" sz="2800" dirty="0" err="1">
                <a:ea typeface="ヒラギノ角ゴ Pro W3" charset="-128"/>
              </a:rPr>
              <a:t>Capex</a:t>
            </a:r>
            <a:r>
              <a:rPr lang="es-ES" altLang="es-ES" sz="2800" dirty="0">
                <a:ea typeface="ヒラギノ角ゴ Pro W3" charset="-128"/>
              </a:rPr>
              <a:t> y </a:t>
            </a:r>
            <a:r>
              <a:rPr lang="es-ES" altLang="es-ES" sz="2800" dirty="0" err="1">
                <a:ea typeface="ヒラギノ角ゴ Pro W3" charset="-128"/>
              </a:rPr>
              <a:t>Opex</a:t>
            </a: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Estudio </a:t>
            </a:r>
            <a:r>
              <a:rPr lang="es-ES" altLang="es-ES" sz="2800" dirty="0" err="1">
                <a:ea typeface="ヒラギノ角ゴ Pro W3" charset="-128"/>
              </a:rPr>
              <a:t>Hazid</a:t>
            </a: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6628" name="Imagen 5">
            <a:extLst>
              <a:ext uri="{FF2B5EF4-FFF2-40B4-BE49-F238E27FC236}">
                <a16:creationId xmlns:a16="http://schemas.microsoft.com/office/drawing/2014/main" id="{EB6CF585-8382-C389-7A7A-E441A023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CuadroTexto 6">
            <a:extLst>
              <a:ext uri="{FF2B5EF4-FFF2-40B4-BE49-F238E27FC236}">
                <a16:creationId xmlns:a16="http://schemas.microsoft.com/office/drawing/2014/main" id="{E58B5257-66E9-46D7-C3FB-9E0BD847E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2020</a:t>
            </a:r>
          </a:p>
        </p:txBody>
      </p:sp>
      <p:pic>
        <p:nvPicPr>
          <p:cNvPr id="26630" name="Picture 2" descr="C:\Users\Usuario\Desktop\descarga (2).jpg">
            <a:extLst>
              <a:ext uri="{FF2B5EF4-FFF2-40B4-BE49-F238E27FC236}">
                <a16:creationId xmlns:a16="http://schemas.microsoft.com/office/drawing/2014/main" id="{ABA54EA7-5C89-EDE5-A86B-40586EB8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684463"/>
            <a:ext cx="53244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Resultado de imagen de TEIGATMI">
            <a:extLst>
              <a:ext uri="{FF2B5EF4-FFF2-40B4-BE49-F238E27FC236}">
                <a16:creationId xmlns:a16="http://schemas.microsoft.com/office/drawing/2014/main" id="{0D48733C-9B05-8A9E-39A1-A484D590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5554663"/>
            <a:ext cx="15589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636C88B-C4BD-2950-FB05-8F6938ED4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0785" y="590550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(x)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46402B93-0489-FEF5-C1AD-7AB60D9D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36713"/>
            <a:ext cx="10972800" cy="2711450"/>
          </a:xfrm>
        </p:spPr>
        <p:txBody>
          <a:bodyPr rtlCol="0">
            <a:normAutofit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INGENIERÍA BÁSICA SUSTITUCIÓN Y ADAPTACIÓN DE COMBUSTIBLES A GAS NATURAL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300" b="1" dirty="0">
                <a:ea typeface="ヒラギノ角ゴ Pro W3" charset="-128"/>
              </a:rPr>
              <a:t>Centro de Seguridad Jovellanos (</a:t>
            </a:r>
            <a:r>
              <a:rPr lang="es-ES" altLang="es-ES" sz="2300" b="1" dirty="0" err="1">
                <a:ea typeface="ヒラギノ角ゴ Pro W3" charset="-128"/>
              </a:rPr>
              <a:t>Veranes_Gijón</a:t>
            </a:r>
            <a:r>
              <a:rPr lang="es-ES" altLang="es-ES" sz="2300" b="1" dirty="0">
                <a:ea typeface="ヒラギノ角ゴ Pro W3" charset="-128"/>
              </a:rPr>
              <a:t>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Identificación del gasoducto para suministro directo de GN al Centro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Proyecto Instalación receptora de gas natural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7652" name="Imagen 5">
            <a:extLst>
              <a:ext uri="{FF2B5EF4-FFF2-40B4-BE49-F238E27FC236}">
                <a16:creationId xmlns:a16="http://schemas.microsoft.com/office/drawing/2014/main" id="{4F474329-4286-5F54-DD9E-FEB01E15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3" descr="C:\Users\Paloma\Dropbox\ESINEN\CLIENTES\Centro Seguridad Marítima Integral Jovellanos\Contratos\OT_19000908_Proyecto Instalaciones GNL_CSMI Jovellanos\Varios\4.- BORRADORES\2020-01-20. (08) LOGO GOB-MTMAU-SASEMAR. CON BANDERAS Y CJ.png">
            <a:extLst>
              <a:ext uri="{FF2B5EF4-FFF2-40B4-BE49-F238E27FC236}">
                <a16:creationId xmlns:a16="http://schemas.microsoft.com/office/drawing/2014/main" id="{D0157C5C-E1C6-DF26-ACE9-5B75A495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94188"/>
            <a:ext cx="728186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C:\Users\PACO\Dropbox\ESINEN\CLIENTES\Centro Seguridad Marítima Integral Jovellanos\Contratos\2019\OT_19000908_Proyecto Instalaciones GNL_CSMI Jovellanos\Varios\5.- FOTOS\IMG-20191210-WA0053.jpg">
            <a:extLst>
              <a:ext uri="{FF2B5EF4-FFF2-40B4-BE49-F238E27FC236}">
                <a16:creationId xmlns:a16="http://schemas.microsoft.com/office/drawing/2014/main" id="{495A3886-A9CB-F356-0B3B-EE6A40A6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3594100"/>
            <a:ext cx="34067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CuadroTexto 6">
            <a:extLst>
              <a:ext uri="{FF2B5EF4-FFF2-40B4-BE49-F238E27FC236}">
                <a16:creationId xmlns:a16="http://schemas.microsoft.com/office/drawing/2014/main" id="{21A483F3-90EE-3FCB-4023-F107D4BA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BC15A81A-7657-46AD-6EB3-98FD5D57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498" y="604045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(xi)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6846C707-FBCB-BD09-CA31-387CEDFE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38" y="2033588"/>
            <a:ext cx="7810500" cy="3560762"/>
          </a:xfrm>
        </p:spPr>
        <p:txBody>
          <a:bodyPr rtlCol="0">
            <a:normAutofit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800" b="1" dirty="0">
                <a:ea typeface="ヒラギノ角ゴ Pro W3" charset="-128"/>
              </a:rPr>
              <a:t>REVISIÓN INGENIERÍA FEED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b="1" dirty="0">
                <a:ea typeface="ヒラギノ角ゴ Pro W3" charset="-128"/>
              </a:rPr>
              <a:t> </a:t>
            </a:r>
            <a:r>
              <a:rPr lang="es-ES" altLang="es-ES" sz="2800" dirty="0">
                <a:ea typeface="ヒラギノ角ゴ Pro W3" charset="-128"/>
              </a:rPr>
              <a:t>Planta GNL para </a:t>
            </a:r>
            <a:r>
              <a:rPr lang="es-ES" altLang="es-ES" sz="2800" dirty="0" err="1">
                <a:ea typeface="ヒラギノ角ゴ Pro W3" charset="-128"/>
              </a:rPr>
              <a:t>bunkering</a:t>
            </a: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4 </a:t>
            </a:r>
            <a:r>
              <a:rPr lang="es-ES" altLang="es-ES" sz="2800" dirty="0" err="1">
                <a:ea typeface="ヒラギノ角ゴ Pro W3" charset="-128"/>
              </a:rPr>
              <a:t>bulett</a:t>
            </a:r>
            <a:r>
              <a:rPr lang="es-ES" altLang="es-ES" sz="2800" dirty="0">
                <a:ea typeface="ヒラギノ角ゴ Pro W3" charset="-128"/>
              </a:rPr>
              <a:t> </a:t>
            </a:r>
            <a:r>
              <a:rPr lang="es-ES" altLang="es-ES" sz="2800" dirty="0" err="1">
                <a:ea typeface="ヒラギノ角ゴ Pro W3" charset="-128"/>
              </a:rPr>
              <a:t>tanks</a:t>
            </a:r>
            <a:r>
              <a:rPr lang="es-ES" altLang="es-ES" sz="2800" dirty="0">
                <a:ea typeface="ヒラギノ角ゴ Pro W3" charset="-128"/>
              </a:rPr>
              <a:t> x 1.000 m3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8676" name="Imagen 5">
            <a:extLst>
              <a:ext uri="{FF2B5EF4-FFF2-40B4-BE49-F238E27FC236}">
                <a16:creationId xmlns:a16="http://schemas.microsoft.com/office/drawing/2014/main" id="{C730C4A2-F97E-F2F6-2406-EEAD1545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C:\Users\PACO\Desktop\descarga.png">
            <a:extLst>
              <a:ext uri="{FF2B5EF4-FFF2-40B4-BE49-F238E27FC236}">
                <a16:creationId xmlns:a16="http://schemas.microsoft.com/office/drawing/2014/main" id="{39EF49D3-BE6D-BE44-3204-7BA5F1E0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414963"/>
            <a:ext cx="24034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C:\Users\PACO\Desktop\descarga.jpg">
            <a:extLst>
              <a:ext uri="{FF2B5EF4-FFF2-40B4-BE49-F238E27FC236}">
                <a16:creationId xmlns:a16="http://schemas.microsoft.com/office/drawing/2014/main" id="{B137CCCA-F628-7634-2C35-422AE856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398713"/>
            <a:ext cx="5119687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CuadroTexto 6">
            <a:extLst>
              <a:ext uri="{FF2B5EF4-FFF2-40B4-BE49-F238E27FC236}">
                <a16:creationId xmlns:a16="http://schemas.microsoft.com/office/drawing/2014/main" id="{9E61589F-9296-5F24-D1B0-13BA21CAB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2019-2021</a:t>
            </a:r>
          </a:p>
        </p:txBody>
      </p:sp>
      <p:pic>
        <p:nvPicPr>
          <p:cNvPr id="28680" name="Picture 2" descr="Endesa Logo | LOGOS de MARCAS">
            <a:extLst>
              <a:ext uri="{FF2B5EF4-FFF2-40B4-BE49-F238E27FC236}">
                <a16:creationId xmlns:a16="http://schemas.microsoft.com/office/drawing/2014/main" id="{575AAC70-5A6D-EA27-40A4-91FF7941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5360988"/>
            <a:ext cx="17986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0A65DD6-DCAC-8E9E-BAE7-EE2D1B6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827" y="590550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Referencias (</a:t>
            </a:r>
            <a:r>
              <a:rPr lang="es-ES" b="1" dirty="0" err="1">
                <a:solidFill>
                  <a:srgbClr val="92D050"/>
                </a:solidFill>
              </a:rPr>
              <a:t>xii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4C929B87-58BA-7822-01F3-D1D162277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87513"/>
            <a:ext cx="9344025" cy="3560762"/>
          </a:xfrm>
        </p:spPr>
        <p:txBody>
          <a:bodyPr rtlCol="0">
            <a:normAutofit fontScale="925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2400" b="1" dirty="0"/>
              <a:t>PROYECTO BÁSICO DE ACTIVIDAD POWER TO GREEN HYDROGEN. PLANTA DE ELECTRÓLISIS INTEGRADA CON UN PARQUE FOTOVOLTAICO</a:t>
            </a:r>
            <a:endParaRPr lang="es-ES" altLang="es-ES" sz="24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b="1" dirty="0">
                <a:ea typeface="ヒラギノ角ゴ Pro W3" charset="-128"/>
              </a:rPr>
              <a:t> </a:t>
            </a:r>
            <a:r>
              <a:rPr lang="es-ES" altLang="es-ES" sz="2800" dirty="0">
                <a:ea typeface="ヒラギノ角ゴ Pro W3" charset="-128"/>
              </a:rPr>
              <a:t>Tecnología PEM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Elaboración de la especificación de tuberías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Pipe </a:t>
            </a:r>
            <a:r>
              <a:rPr lang="es-ES" altLang="es-ES" sz="2800" dirty="0" err="1">
                <a:ea typeface="ヒラギノ角ゴ Pro W3" charset="-128"/>
              </a:rPr>
              <a:t>Class</a:t>
            </a: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Para su aplicación en fertilizantes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29700" name="Imagen 5">
            <a:extLst>
              <a:ext uri="{FF2B5EF4-FFF2-40B4-BE49-F238E27FC236}">
                <a16:creationId xmlns:a16="http://schemas.microsoft.com/office/drawing/2014/main" id="{91E19DF7-F553-5B77-CE47-F50A7321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Resultado de imagen de TEIGATMI">
            <a:extLst>
              <a:ext uri="{FF2B5EF4-FFF2-40B4-BE49-F238E27FC236}">
                <a16:creationId xmlns:a16="http://schemas.microsoft.com/office/drawing/2014/main" id="{9E38CA5A-3789-8422-8B34-25F20CF9D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5791200"/>
            <a:ext cx="1997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2" descr="C:\Users\Usuario\Desktop\descarga.jpg">
            <a:extLst>
              <a:ext uri="{FF2B5EF4-FFF2-40B4-BE49-F238E27FC236}">
                <a16:creationId xmlns:a16="http://schemas.microsoft.com/office/drawing/2014/main" id="{085A4674-A992-C84B-1F07-3D1D9719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3333750"/>
            <a:ext cx="5021262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CuadroTexto 6">
            <a:extLst>
              <a:ext uri="{FF2B5EF4-FFF2-40B4-BE49-F238E27FC236}">
                <a16:creationId xmlns:a16="http://schemas.microsoft.com/office/drawing/2014/main" id="{E75FFBF5-1F0A-4B97-60CF-900F4511B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3">
            <a:extLst>
              <a:ext uri="{FF2B5EF4-FFF2-40B4-BE49-F238E27FC236}">
                <a16:creationId xmlns:a16="http://schemas.microsoft.com/office/drawing/2014/main" id="{ADD3A247-DE28-25AB-8851-759F7C1B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8D78D44-2166-19CF-20C8-7946B29C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226" y="145324"/>
            <a:ext cx="6610131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GNL (1)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118BA034-C058-0574-A6AE-A30528DD5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275" y="3986213"/>
            <a:ext cx="5419725" cy="3051175"/>
          </a:xfrm>
        </p:spPr>
        <p:txBody>
          <a:bodyPr rtlCol="0">
            <a:normAutofit fontScale="85000" lnSpcReduction="1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2400" b="1" dirty="0">
                <a:solidFill>
                  <a:srgbClr val="FFFF00"/>
                </a:solidFill>
              </a:rPr>
              <a:t>PLANTA DE ALMACENAMIENTO DE GNL DE HASTA 10.000 M3</a:t>
            </a:r>
            <a:endParaRPr lang="es-ES" altLang="es-ES" sz="2400" b="1" dirty="0">
              <a:solidFill>
                <a:srgbClr val="FFFF00"/>
              </a:solidFill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800" b="1" dirty="0">
                <a:solidFill>
                  <a:srgbClr val="FFFF00"/>
                </a:solidFill>
                <a:ea typeface="ヒラギノ角ゴ Pro W3" charset="-128"/>
              </a:rPr>
              <a:t> </a:t>
            </a:r>
            <a:r>
              <a:rPr lang="es-ES" altLang="es-ES" sz="1800" dirty="0">
                <a:solidFill>
                  <a:srgbClr val="FFFF00"/>
                </a:solidFill>
                <a:ea typeface="ヒラギノ角ゴ Pro W3" charset="-128"/>
              </a:rPr>
              <a:t>Inspección de la fabricación de los tanques de GNL de 1000 m3 </a:t>
            </a:r>
          </a:p>
          <a:p>
            <a:pPr marL="107950" indent="0" algn="just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800" dirty="0">
                <a:solidFill>
                  <a:srgbClr val="FFFF00"/>
                </a:solidFill>
                <a:ea typeface="ヒラギノ角ゴ Pro W3" charset="-128"/>
              </a:rPr>
              <a:t> Seguimiento completo del proceso, desde la especificación y acopio de materiales, fabricación y entrega al Cliente Final ENDESA, en la Terminal Portuaria de Los Barrios (Cádiz).</a:t>
            </a:r>
          </a:p>
          <a:p>
            <a:pPr marL="107950" indent="0" algn="just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800" dirty="0">
                <a:solidFill>
                  <a:srgbClr val="FFFF00"/>
                </a:solidFill>
                <a:ea typeface="ヒラギノ角ゴ Pro W3" charset="-128"/>
              </a:rPr>
              <a:t> Fecha de entrada en Operación: Septiembre 2023</a:t>
            </a:r>
          </a:p>
          <a:p>
            <a:pPr marL="107950" indent="0" algn="just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1800" dirty="0">
              <a:solidFill>
                <a:srgbClr val="FFFF00"/>
              </a:solidFill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1800" b="1" dirty="0">
              <a:solidFill>
                <a:srgbClr val="FFFF00"/>
              </a:solidFill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solidFill>
                <a:srgbClr val="FFFF00"/>
              </a:solidFill>
              <a:ea typeface="ヒラギノ角ゴ Pro W3" charset="-128"/>
            </a:endParaRPr>
          </a:p>
        </p:txBody>
      </p:sp>
      <p:pic>
        <p:nvPicPr>
          <p:cNvPr id="30725" name="Imagen 5">
            <a:extLst>
              <a:ext uri="{FF2B5EF4-FFF2-40B4-BE49-F238E27FC236}">
                <a16:creationId xmlns:a16="http://schemas.microsoft.com/office/drawing/2014/main" id="{455727FF-BC1B-054A-32E0-4A5747EC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5" y="98425"/>
            <a:ext cx="12303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 descr="Endesa Logo | LOGOS de MARCAS">
            <a:extLst>
              <a:ext uri="{FF2B5EF4-FFF2-40B4-BE49-F238E27FC236}">
                <a16:creationId xmlns:a16="http://schemas.microsoft.com/office/drawing/2014/main" id="{CB2B0FC8-E2CF-F21E-114D-9E863C4B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100763"/>
            <a:ext cx="10906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CuadroTexto 6">
            <a:extLst>
              <a:ext uri="{FF2B5EF4-FFF2-40B4-BE49-F238E27FC236}">
                <a16:creationId xmlns:a16="http://schemas.microsoft.com/office/drawing/2014/main" id="{E31FF42D-5403-3644-2682-417F4535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sz="2400" b="1"/>
              <a:t>2022-2023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F44565A-2602-7CD6-B2F5-F93EB0B1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38" y="138059"/>
            <a:ext cx="6610131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GNL (2)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63BB4277-1836-55FE-8349-1D3116B4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3" y="1479550"/>
            <a:ext cx="9344025" cy="3562350"/>
          </a:xfrm>
        </p:spPr>
        <p:txBody>
          <a:bodyPr rtlCol="0">
            <a:normAutofit fontScale="625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2400" b="1" dirty="0"/>
              <a:t>ADAPTACIÓN DEL JETTY DE LA TERMINAL DE GNL DE MUGARDOS PARA LAS OPERACIONES SMALL SCALE</a:t>
            </a:r>
            <a:endParaRPr lang="es-ES" altLang="es-ES" sz="24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b="1" dirty="0">
                <a:ea typeface="ヒラギノ角ゴ Pro W3" charset="-128"/>
              </a:rPr>
              <a:t> </a:t>
            </a:r>
            <a:r>
              <a:rPr lang="es-ES" altLang="es-ES" sz="2800" dirty="0">
                <a:ea typeface="ヒラギノ角ゴ Pro W3" charset="-128"/>
              </a:rPr>
              <a:t>Coordinación general del proyecto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Realización de la Ingeniería de detalle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Supervisión de la Ejecución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Supervisión de la Puesta en marcha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Formación del personal de Operación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Fecha de Puesta en Marcha: Septiembre 2023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31748" name="Imagen 5">
            <a:extLst>
              <a:ext uri="{FF2B5EF4-FFF2-40B4-BE49-F238E27FC236}">
                <a16:creationId xmlns:a16="http://schemas.microsoft.com/office/drawing/2014/main" id="{56D9B44F-0DCF-7AF5-0DA7-F561032C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13" y="471488"/>
            <a:ext cx="1346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n 2">
            <a:extLst>
              <a:ext uri="{FF2B5EF4-FFF2-40B4-BE49-F238E27FC236}">
                <a16:creationId xmlns:a16="http://schemas.microsoft.com/office/drawing/2014/main" id="{CD3BD94C-922B-8E98-E813-17D7FBEA3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5584825"/>
            <a:ext cx="19526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CuadroTexto 1">
            <a:extLst>
              <a:ext uri="{FF2B5EF4-FFF2-40B4-BE49-F238E27FC236}">
                <a16:creationId xmlns:a16="http://schemas.microsoft.com/office/drawing/2014/main" id="{E4E77A06-4D5E-994D-C0A4-B27642EC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2022-2023</a:t>
            </a:r>
          </a:p>
        </p:txBody>
      </p:sp>
      <p:pic>
        <p:nvPicPr>
          <p:cNvPr id="31751" name="Imagen 9">
            <a:extLst>
              <a:ext uri="{FF2B5EF4-FFF2-40B4-BE49-F238E27FC236}">
                <a16:creationId xmlns:a16="http://schemas.microsoft.com/office/drawing/2014/main" id="{27EE2792-CCA9-2D81-AAD7-B8E56142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949450"/>
            <a:ext cx="64246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n 1">
            <a:extLst>
              <a:ext uri="{FF2B5EF4-FFF2-40B4-BE49-F238E27FC236}">
                <a16:creationId xmlns:a16="http://schemas.microsoft.com/office/drawing/2014/main" id="{CFE2F9D0-A7B4-8B4F-BF7D-8547D31B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5908675"/>
            <a:ext cx="13811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n 2">
            <a:extLst>
              <a:ext uri="{FF2B5EF4-FFF2-40B4-BE49-F238E27FC236}">
                <a16:creationId xmlns:a16="http://schemas.microsoft.com/office/drawing/2014/main" id="{88A9E827-7876-53AF-A72F-9E8E4F19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727075"/>
            <a:ext cx="7899400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85B2A5-2D59-46B5-FD19-5BB0A995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34" y="-140493"/>
            <a:ext cx="6781274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GNL (2bis)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E2892D26-3753-7315-C1C6-870887294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877888"/>
            <a:ext cx="3768725" cy="3689350"/>
          </a:xfrm>
        </p:spPr>
        <p:txBody>
          <a:bodyPr rtlCol="0">
            <a:normAutofit fontScale="85000" lnSpcReduction="1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1600" b="1" dirty="0"/>
              <a:t>ADAPTACIÓN DEL JETTY DE LA TERMINAL DE GNL DE MUGARDOS PARA LAS OPERACIONES CON BUQUES SMALL SCALE (BUNKERING)</a:t>
            </a:r>
            <a:endParaRPr lang="es-ES" altLang="es-ES" sz="16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Coordinación general del proyecto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Realización de la Ingeniería de detalle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Estudios HAZOP, SIL y LOPA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Supervisión de la Ejecución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Supervisión de la Puesta en marcha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Formación del personal de Operación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1600" b="1" dirty="0">
                <a:ea typeface="ヒラギノ角ゴ Pro W3" charset="-128"/>
              </a:rPr>
              <a:t> Fecha de Puesta en Marcha: Septiembre 2023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0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0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000" b="1" dirty="0">
              <a:ea typeface="ヒラギノ角ゴ Pro W3" charset="-128"/>
            </a:endParaRPr>
          </a:p>
        </p:txBody>
      </p:sp>
      <p:pic>
        <p:nvPicPr>
          <p:cNvPr id="32773" name="Imagen 5">
            <a:extLst>
              <a:ext uri="{FF2B5EF4-FFF2-40B4-BE49-F238E27FC236}">
                <a16:creationId xmlns:a16="http://schemas.microsoft.com/office/drawing/2014/main" id="{A03568AD-5074-7BFC-DFE6-568CBBAF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207963"/>
            <a:ext cx="12382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CuadroTexto 1">
            <a:extLst>
              <a:ext uri="{FF2B5EF4-FFF2-40B4-BE49-F238E27FC236}">
                <a16:creationId xmlns:a16="http://schemas.microsoft.com/office/drawing/2014/main" id="{C2674608-6CA9-5F70-616E-040C49D5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207963"/>
            <a:ext cx="1598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sz="2400" b="1"/>
              <a:t>2022-2023</a:t>
            </a:r>
          </a:p>
        </p:txBody>
      </p:sp>
      <p:pic>
        <p:nvPicPr>
          <p:cNvPr id="32775" name="Imagen 1">
            <a:extLst>
              <a:ext uri="{FF2B5EF4-FFF2-40B4-BE49-F238E27FC236}">
                <a16:creationId xmlns:a16="http://schemas.microsoft.com/office/drawing/2014/main" id="{F21AAC55-4FE9-65CE-5DE7-1021239C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6303963"/>
            <a:ext cx="1282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 descr="Identidad corporativa | Reganosa">
            <a:extLst>
              <a:ext uri="{FF2B5EF4-FFF2-40B4-BE49-F238E27FC236}">
                <a16:creationId xmlns:a16="http://schemas.microsoft.com/office/drawing/2014/main" id="{149A29C3-0444-5918-681B-65DEDD8E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202363"/>
            <a:ext cx="1711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2">
            <a:extLst>
              <a:ext uri="{FF2B5EF4-FFF2-40B4-BE49-F238E27FC236}">
                <a16:creationId xmlns:a16="http://schemas.microsoft.com/office/drawing/2014/main" id="{FDF5B041-A442-6546-4571-9134295D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667125"/>
            <a:ext cx="119665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4ACB7-0F5A-CA39-85DA-5E694F0F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87" y="14288"/>
            <a:ext cx="8596312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INFORMACION GENERAL</a:t>
            </a:r>
          </a:p>
        </p:txBody>
      </p:sp>
      <p:sp>
        <p:nvSpPr>
          <p:cNvPr id="8196" name="Marcador de contenido 2">
            <a:extLst>
              <a:ext uri="{FF2B5EF4-FFF2-40B4-BE49-F238E27FC236}">
                <a16:creationId xmlns:a16="http://schemas.microsoft.com/office/drawing/2014/main" id="{0070BD10-96C2-FAEB-D191-7D132629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88" y="884238"/>
            <a:ext cx="10902950" cy="2782887"/>
          </a:xfrm>
        </p:spPr>
        <p:txBody>
          <a:bodyPr/>
          <a:lstStyle/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Empresa de servicios de </a:t>
            </a: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Ingeniería</a:t>
            </a: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 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Soluciones eficientes para el desarrollo de </a:t>
            </a: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proyectos de instalaciones gasistas en el Sector Oil &amp; Gas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Razón social</a:t>
            </a: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: Estudios Ingeniería Energética 2020, S.L. (ESINEN)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Fecha de constitución</a:t>
            </a: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: 30 de junio de 2016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CIF</a:t>
            </a: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: B-74411927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Wingdings 3" pitchFamily="2" charset="2"/>
              <a:buNone/>
            </a:pPr>
            <a:r>
              <a:rPr lang="es-ES" altLang="es-ES" sz="2000" b="1">
                <a:ea typeface="ヒラギノ角ゴ Pro W3"/>
                <a:cs typeface="Arial" panose="020B0604020202020204" pitchFamily="34" charset="0"/>
              </a:rPr>
              <a:t>Director General</a:t>
            </a:r>
            <a:r>
              <a:rPr lang="es-ES" altLang="es-ES" sz="2000">
                <a:ea typeface="ヒラギノ角ゴ Pro W3"/>
                <a:cs typeface="Arial" panose="020B0604020202020204" pitchFamily="34" charset="0"/>
              </a:rPr>
              <a:t>: José González Cores</a:t>
            </a:r>
          </a:p>
        </p:txBody>
      </p:sp>
      <p:pic>
        <p:nvPicPr>
          <p:cNvPr id="8197" name="Imagen 4">
            <a:extLst>
              <a:ext uri="{FF2B5EF4-FFF2-40B4-BE49-F238E27FC236}">
                <a16:creationId xmlns:a16="http://schemas.microsoft.com/office/drawing/2014/main" id="{7185819F-58AB-763C-F73B-2F8DDF84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4">
            <a:extLst>
              <a:ext uri="{FF2B5EF4-FFF2-40B4-BE49-F238E27FC236}">
                <a16:creationId xmlns:a16="http://schemas.microsoft.com/office/drawing/2014/main" id="{36C25FA2-4F91-839A-AB03-60FB7821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15888"/>
            <a:ext cx="10618788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884B000-486C-7183-35F1-52EC6719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332" y="0"/>
            <a:ext cx="6610131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GNL (3)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46904619-97D3-84B2-F505-A88703D0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2016125"/>
            <a:ext cx="4251325" cy="1741488"/>
          </a:xfrm>
        </p:spPr>
        <p:txBody>
          <a:bodyPr rtlCol="0">
            <a:normAutofit fontScale="92500" lnSpcReduction="20000"/>
          </a:bodyPr>
          <a:lstStyle/>
          <a:p>
            <a:pPr marL="107950" indent="0" algn="just" eaLnBrk="1" fontAlgn="auto" hangingPunct="1"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000" dirty="0">
                <a:ea typeface="ヒラギノ角ゴ Pro W3" charset="-128"/>
              </a:rPr>
              <a:t>Asistencia técnica y Supervisión de la Puesta en Marcha para la Planta de GNL que ENDESA está construyendo en la Terminal Portuaria de Los Barrios (Cádiz).</a:t>
            </a:r>
          </a:p>
          <a:p>
            <a:pPr marL="107950" indent="0" algn="just" eaLnBrk="1" fontAlgn="auto" hangingPunct="1"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100" dirty="0">
                <a:ea typeface="ヒラギノ角ゴ Pro W3" charset="-128"/>
              </a:rPr>
              <a:t>Formación del personal de Operación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33797" name="Imagen 5">
            <a:extLst>
              <a:ext uri="{FF2B5EF4-FFF2-40B4-BE49-F238E27FC236}">
                <a16:creationId xmlns:a16="http://schemas.microsoft.com/office/drawing/2014/main" id="{A99F5327-57B0-66AF-9CE2-F0C6CE31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234950"/>
            <a:ext cx="127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CuadroTexto 6">
            <a:extLst>
              <a:ext uri="{FF2B5EF4-FFF2-40B4-BE49-F238E27FC236}">
                <a16:creationId xmlns:a16="http://schemas.microsoft.com/office/drawing/2014/main" id="{64A14648-BF7C-7260-8DCA-B6CDD682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39713"/>
            <a:ext cx="299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sz="2400" b="1"/>
              <a:t>2022-en ejecución</a:t>
            </a:r>
          </a:p>
        </p:txBody>
      </p:sp>
      <p:pic>
        <p:nvPicPr>
          <p:cNvPr id="33799" name="Picture 2" descr="Endesa Logo | LOGOS de MARCAS">
            <a:extLst>
              <a:ext uri="{FF2B5EF4-FFF2-40B4-BE49-F238E27FC236}">
                <a16:creationId xmlns:a16="http://schemas.microsoft.com/office/drawing/2014/main" id="{BCAF0AB1-834A-1530-6A3F-DEDE49BD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6223000"/>
            <a:ext cx="10572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 descr="El hidrógeno verde es el combustible del futuro- El Periódico de la Energía">
            <a:extLst>
              <a:ext uri="{FF2B5EF4-FFF2-40B4-BE49-F238E27FC236}">
                <a16:creationId xmlns:a16="http://schemas.microsoft.com/office/drawing/2014/main" id="{36193DA6-7FC6-10E9-77C6-AD1624E3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512763"/>
            <a:ext cx="578167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6E6B75-D35C-FABB-F970-8DACCDD1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4" y="-152400"/>
            <a:ext cx="6610131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H2 (4)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E92604D7-98C1-B8FB-E2AF-1FCDD542F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557338"/>
            <a:ext cx="4745037" cy="2741612"/>
          </a:xfrm>
        </p:spPr>
        <p:txBody>
          <a:bodyPr rtlCol="0">
            <a:normAutofit fontScale="700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sz="2400" b="1" dirty="0"/>
              <a:t>PIPING ESPECIFICATION PARA PLANTA DE PRODUCCIÓN DE HIDRÓGENO 50+50 MW</a:t>
            </a:r>
            <a:endParaRPr lang="es-ES" altLang="es-ES" sz="2800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Hidrógeno verde mediante electricidad generada en parque eólico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Electrólisis mediante tecnología PEM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800" dirty="0">
                <a:ea typeface="ヒラギノ角ゴ Pro W3" charset="-128"/>
              </a:rPr>
              <a:t> Inyección en gasoducto APB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34821" name="Imagen 5">
            <a:extLst>
              <a:ext uri="{FF2B5EF4-FFF2-40B4-BE49-F238E27FC236}">
                <a16:creationId xmlns:a16="http://schemas.microsoft.com/office/drawing/2014/main" id="{6970E82F-03B0-C7EC-27A0-93CA8BC7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134938"/>
            <a:ext cx="13001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uadroTexto 6">
            <a:extLst>
              <a:ext uri="{FF2B5EF4-FFF2-40B4-BE49-F238E27FC236}">
                <a16:creationId xmlns:a16="http://schemas.microsoft.com/office/drawing/2014/main" id="{9750FC2E-372E-7FF6-C130-B957B7619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sz="2400" b="1"/>
              <a:t>2022-2023</a:t>
            </a:r>
          </a:p>
        </p:txBody>
      </p:sp>
      <p:pic>
        <p:nvPicPr>
          <p:cNvPr id="34823" name="Picture 9">
            <a:extLst>
              <a:ext uri="{FF2B5EF4-FFF2-40B4-BE49-F238E27FC236}">
                <a16:creationId xmlns:a16="http://schemas.microsoft.com/office/drawing/2014/main" id="{2999A009-67EC-C69C-04D1-B22150F93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256213"/>
            <a:ext cx="16351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Identidad corporativa | Reganosa">
            <a:extLst>
              <a:ext uri="{FF2B5EF4-FFF2-40B4-BE49-F238E27FC236}">
                <a16:creationId xmlns:a16="http://schemas.microsoft.com/office/drawing/2014/main" id="{E5314217-A44B-779A-8B1E-BD0369BC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095875"/>
            <a:ext cx="20923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Marcador de contenido 2">
            <a:extLst>
              <a:ext uri="{FF2B5EF4-FFF2-40B4-BE49-F238E27FC236}">
                <a16:creationId xmlns:a16="http://schemas.microsoft.com/office/drawing/2014/main" id="{0566CB47-453C-D2C7-D310-37A75036D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3" y="1570038"/>
            <a:ext cx="10680700" cy="38735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rtlCol="0">
            <a:normAutofit fontScale="850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700" b="1" dirty="0">
                <a:ea typeface="ヒラギノ角ゴ Pro W3" charset="-128"/>
              </a:rPr>
              <a:t>PROYECTO INSTALACIÓN COMPRESOR ALTA PRESIÓN BOG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r>
              <a:rPr lang="es-ES" altLang="es-ES" sz="2700" b="1" dirty="0">
                <a:ea typeface="ヒラギノ角ゴ Pro W3" charset="-128"/>
              </a:rPr>
              <a:t>(BOIL OFF GAS)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Contratados por </a:t>
            </a:r>
            <a:r>
              <a:rPr lang="es-ES" altLang="es-ES" sz="2700" dirty="0" err="1">
                <a:ea typeface="ヒラギノ角ゴ Pro W3" charset="-128"/>
              </a:rPr>
              <a:t>Reganosa</a:t>
            </a:r>
            <a:r>
              <a:rPr lang="es-ES" altLang="es-ES" sz="2700" dirty="0">
                <a:ea typeface="ヒラギノ角ゴ Pro W3" charset="-128"/>
              </a:rPr>
              <a:t> como Ingeniería de la Propiedad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b="1" dirty="0">
                <a:ea typeface="ヒラギノ角ゴ Pro W3" charset="-128"/>
              </a:rPr>
              <a:t> </a:t>
            </a:r>
            <a:r>
              <a:rPr lang="es-ES" altLang="es-ES" sz="2700" dirty="0">
                <a:ea typeface="ヒラギノ角ゴ Pro W3" charset="-128"/>
              </a:rPr>
              <a:t>Revisión de la Ingeniería de detalle (a realizar por TSK, contratista principal)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Control de los plazos en las fases de Ingeniería de Detalle y Ejecución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Supervisión de la Ejecución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700" dirty="0">
                <a:ea typeface="ヒラギノ角ゴ Pro W3" charset="-128"/>
              </a:rPr>
              <a:t> Supervisión de la Puesta en Marcha</a:t>
            </a: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35843" name="Imagen 5">
            <a:extLst>
              <a:ext uri="{FF2B5EF4-FFF2-40B4-BE49-F238E27FC236}">
                <a16:creationId xmlns:a16="http://schemas.microsoft.com/office/drawing/2014/main" id="{06C99717-530E-E17A-3736-D4897D0E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agen 2">
            <a:extLst>
              <a:ext uri="{FF2B5EF4-FFF2-40B4-BE49-F238E27FC236}">
                <a16:creationId xmlns:a16="http://schemas.microsoft.com/office/drawing/2014/main" id="{D4FB93DF-6437-5109-0676-BCD0CC22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5386388"/>
            <a:ext cx="24685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AutoShape 10" descr="Resultado de imagen de reganosa">
            <a:extLst>
              <a:ext uri="{FF2B5EF4-FFF2-40B4-BE49-F238E27FC236}">
                <a16:creationId xmlns:a16="http://schemas.microsoft.com/office/drawing/2014/main" id="{0A19262E-3812-AE15-0215-E5DDC243B5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35846" name="AutoShape 12" descr="Resultado de imagen de reganosa">
            <a:extLst>
              <a:ext uri="{FF2B5EF4-FFF2-40B4-BE49-F238E27FC236}">
                <a16:creationId xmlns:a16="http://schemas.microsoft.com/office/drawing/2014/main" id="{079B5C3B-97C2-86BE-A3EA-8621D348F0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35847" name="CuadroTexto 9">
            <a:extLst>
              <a:ext uri="{FF2B5EF4-FFF2-40B4-BE49-F238E27FC236}">
                <a16:creationId xmlns:a16="http://schemas.microsoft.com/office/drawing/2014/main" id="{789E6275-DE4A-B6B2-D8DB-4E3BF61E5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198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r>
              <a:rPr lang="es-ES" altLang="es-ES" b="1"/>
              <a:t>2024- en ejecución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CA38517-1348-F851-74A6-772E637A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615" y="304800"/>
            <a:ext cx="6610131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B050"/>
                </a:solidFill>
              </a:rPr>
              <a:t>REFERENCIAS RECIENTES EN GNL (4)</a:t>
            </a:r>
          </a:p>
        </p:txBody>
      </p:sp>
      <p:pic>
        <p:nvPicPr>
          <p:cNvPr id="35849" name="Picture 9">
            <a:extLst>
              <a:ext uri="{FF2B5EF4-FFF2-40B4-BE49-F238E27FC236}">
                <a16:creationId xmlns:a16="http://schemas.microsoft.com/office/drawing/2014/main" id="{08F9483D-8349-AE41-6807-30078E8A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4429125"/>
            <a:ext cx="3241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7350F2C-232E-F2BD-26DB-F8ACAE73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234" y="0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EPÍLOGO I</a:t>
            </a:r>
          </a:p>
        </p:txBody>
      </p:sp>
      <p:sp>
        <p:nvSpPr>
          <p:cNvPr id="35843" name="Marcador de contenido 2">
            <a:extLst>
              <a:ext uri="{FF2B5EF4-FFF2-40B4-BE49-F238E27FC236}">
                <a16:creationId xmlns:a16="http://schemas.microsoft.com/office/drawing/2014/main" id="{16A4C103-CB86-B20C-58F0-F8F1CF7D6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75" y="958850"/>
            <a:ext cx="11447463" cy="5021263"/>
          </a:xfrm>
        </p:spPr>
        <p:txBody>
          <a:bodyPr rtlCol="0">
            <a:normAutofit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200" dirty="0">
                <a:ea typeface="ヒラギノ角ゴ Pro W3" charset="-128"/>
              </a:rPr>
              <a:t> </a:t>
            </a:r>
            <a:r>
              <a:rPr lang="es-ES" altLang="es-ES" sz="2300" dirty="0">
                <a:ea typeface="ヒラギノ角ゴ Pro W3" charset="-128"/>
              </a:rPr>
              <a:t>Somos empresa </a:t>
            </a:r>
            <a:r>
              <a:rPr lang="es-ES" altLang="es-ES" sz="2300" b="1" dirty="0">
                <a:ea typeface="ヒラギノ角ゴ Pro W3" charset="-128"/>
              </a:rPr>
              <a:t>ESPECIALIZADA</a:t>
            </a:r>
            <a:r>
              <a:rPr lang="es-ES" altLang="es-ES" sz="2300" dirty="0">
                <a:ea typeface="ヒラギノ角ゴ Pro W3" charset="-128"/>
              </a:rPr>
              <a:t> </a:t>
            </a:r>
            <a:r>
              <a:rPr lang="es-ES" altLang="es-ES" sz="2300" b="1" dirty="0">
                <a:ea typeface="ヒラギノ角ゴ Pro W3" charset="-128"/>
              </a:rPr>
              <a:t>en GNL, GN, </a:t>
            </a:r>
            <a:r>
              <a:rPr lang="es-ES" altLang="es-ES" sz="2300" b="1" dirty="0" err="1">
                <a:ea typeface="ヒラギノ角ゴ Pro W3" charset="-128"/>
              </a:rPr>
              <a:t>GLPs</a:t>
            </a:r>
            <a:r>
              <a:rPr lang="es-ES" altLang="es-ES" sz="2300" b="1" dirty="0">
                <a:ea typeface="ヒラギノ角ゴ Pro W3" charset="-128"/>
              </a:rPr>
              <a:t> y H2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Todos nuestros Técnicos tienen más de 25 años de experiencia en el sector </a:t>
            </a:r>
            <a:r>
              <a:rPr lang="es-ES" altLang="es-ES" sz="2300" dirty="0" err="1">
                <a:ea typeface="ヒラギノ角ゴ Pro W3" charset="-128"/>
              </a:rPr>
              <a:t>Oil&amp;Gas</a:t>
            </a:r>
            <a:r>
              <a:rPr lang="es-ES" altLang="es-ES" sz="2300" dirty="0">
                <a:ea typeface="ヒラギノ角ゴ Pro W3" charset="-128"/>
              </a:rPr>
              <a:t> 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Ofrecemos experiencia probada, agilidad, precios competitivos y compromiso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Somos empresa pequeña pero nuestro valor es el </a:t>
            </a:r>
            <a:r>
              <a:rPr lang="es-ES" altLang="es-ES" sz="2300" b="1" dirty="0">
                <a:ea typeface="ヒラギノ角ゴ Pro W3" charset="-128"/>
              </a:rPr>
              <a:t>CONOCIMIENTO especializado</a:t>
            </a:r>
          </a:p>
          <a:p>
            <a:pPr marL="107950" indent="0" algn="just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</a:t>
            </a:r>
            <a:r>
              <a:rPr lang="es-ES" altLang="es-ES" sz="2300" b="1" dirty="0">
                <a:ea typeface="ヒラギノ角ゴ Pro W3" charset="-128"/>
              </a:rPr>
              <a:t>Ofrecemos Asesoría técnica, Estudios de viabilidad, Estudios de alternativas y optimización, Proyectos de Ingeniería Conceptual, Básica y de Detalle, Supervisión de obra y Asistencia a la puesta en marcha. Consultoría y asesoramiento técnico en GNL, GN y </a:t>
            </a:r>
            <a:r>
              <a:rPr lang="es-ES" altLang="es-ES" sz="2300" b="1" dirty="0" err="1">
                <a:ea typeface="ヒラギノ角ゴ Pro W3" charset="-128"/>
              </a:rPr>
              <a:t>GLPs</a:t>
            </a:r>
            <a:endParaRPr lang="es-ES" altLang="es-ES" sz="2300" b="1" dirty="0">
              <a:ea typeface="ヒラギノ角ゴ Pro W3" charset="-128"/>
            </a:endParaRP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r>
              <a:rPr lang="es-ES" altLang="es-ES" sz="2300" dirty="0">
                <a:ea typeface="ヒラギノ角ゴ Pro W3" charset="-128"/>
              </a:rPr>
              <a:t> Solo realizamos </a:t>
            </a:r>
            <a:r>
              <a:rPr lang="es-ES" altLang="es-ES" sz="2300" dirty="0" err="1">
                <a:ea typeface="ヒラギノ角ゴ Pro W3" charset="-128"/>
              </a:rPr>
              <a:t>EPCs</a:t>
            </a:r>
            <a:r>
              <a:rPr lang="es-ES" altLang="es-ES" sz="2300" dirty="0">
                <a:ea typeface="ヒラギノ角ゴ Pro W3" charset="-128"/>
              </a:rPr>
              <a:t> en unión temporal con empresas colaboradoras (</a:t>
            </a:r>
            <a:r>
              <a:rPr lang="es-ES" altLang="es-ES" sz="2300" b="1" dirty="0" err="1">
                <a:ea typeface="ヒラギノ角ゴ Pro W3" charset="-128"/>
              </a:rPr>
              <a:t>UTEs</a:t>
            </a:r>
            <a:r>
              <a:rPr lang="es-ES" altLang="es-ES" sz="2300" b="1" dirty="0">
                <a:ea typeface="ヒラギノ角ゴ Pro W3" charset="-128"/>
              </a:rPr>
              <a:t> con </a:t>
            </a:r>
            <a:r>
              <a:rPr lang="es-ES" altLang="es-ES" sz="2300" b="1" dirty="0" err="1">
                <a:ea typeface="ヒラギノ角ゴ Pro W3" charset="-128"/>
              </a:rPr>
              <a:t>Costructor</a:t>
            </a:r>
            <a:r>
              <a:rPr lang="es-ES" altLang="es-ES" sz="2300" dirty="0">
                <a:ea typeface="ヒラギノ角ゴ Pro W3" charset="-128"/>
              </a:rPr>
              <a:t>)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anose="05040102010807070707" pitchFamily="18" charset="2"/>
              <a:buNone/>
              <a:defRPr/>
            </a:pPr>
            <a:endParaRPr lang="es-ES" altLang="es-ES" sz="2200" b="1" dirty="0">
              <a:ea typeface="ヒラギノ角ゴ Pro W3" charset="-128"/>
            </a:endParaRPr>
          </a:p>
          <a:p>
            <a:pPr marL="450850" eaLnBrk="1" fontAlgn="auto" hangingPunct="1">
              <a:lnSpc>
                <a:spcPct val="150000"/>
              </a:lnSpc>
              <a:spcAft>
                <a:spcPts val="200"/>
              </a:spcAft>
              <a:defRPr/>
            </a:pPr>
            <a:endParaRPr lang="es-ES" altLang="es-ES" sz="2200" b="1" dirty="0">
              <a:ea typeface="ヒラギノ角ゴ Pro W3" charset="-128"/>
            </a:endParaRPr>
          </a:p>
        </p:txBody>
      </p:sp>
      <p:pic>
        <p:nvPicPr>
          <p:cNvPr id="36868" name="Imagen 5">
            <a:extLst>
              <a:ext uri="{FF2B5EF4-FFF2-40B4-BE49-F238E27FC236}">
                <a16:creationId xmlns:a16="http://schemas.microsoft.com/office/drawing/2014/main" id="{21ACAF54-FBD4-ECF1-AB31-0913ED79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B5135EDC-B6AF-F22E-FF99-1DF57E06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072" y="180976"/>
            <a:ext cx="5188129" cy="9144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PRINCIPALES CLIENTES</a:t>
            </a:r>
          </a:p>
        </p:txBody>
      </p:sp>
      <p:pic>
        <p:nvPicPr>
          <p:cNvPr id="37891" name="Imagen 5">
            <a:extLst>
              <a:ext uri="{FF2B5EF4-FFF2-40B4-BE49-F238E27FC236}">
                <a16:creationId xmlns:a16="http://schemas.microsoft.com/office/drawing/2014/main" id="{D879D4CA-1632-5B73-E7CA-1519F710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328613"/>
            <a:ext cx="12080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Enagás - Wikipedia, la enciclopedia libre">
            <a:extLst>
              <a:ext uri="{FF2B5EF4-FFF2-40B4-BE49-F238E27FC236}">
                <a16:creationId xmlns:a16="http://schemas.microsoft.com/office/drawing/2014/main" id="{06CA78D6-6022-465B-E55C-F4F74C11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500188"/>
            <a:ext cx="1374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Identidad corporativa | Reganosa">
            <a:extLst>
              <a:ext uri="{FF2B5EF4-FFF2-40B4-BE49-F238E27FC236}">
                <a16:creationId xmlns:a16="http://schemas.microsoft.com/office/drawing/2014/main" id="{78184BC8-DC95-22D5-56FC-7EC0F7FCC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31988"/>
            <a:ext cx="3267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Logo de Endesa: la historia y el significado del logotipo, la marca y el  símbolo. | png, vector">
            <a:extLst>
              <a:ext uri="{FF2B5EF4-FFF2-40B4-BE49-F238E27FC236}">
                <a16:creationId xmlns:a16="http://schemas.microsoft.com/office/drawing/2014/main" id="{6704C225-0506-BE17-035A-F386CAA7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341438"/>
            <a:ext cx="240823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TSK">
            <a:extLst>
              <a:ext uri="{FF2B5EF4-FFF2-40B4-BE49-F238E27FC236}">
                <a16:creationId xmlns:a16="http://schemas.microsoft.com/office/drawing/2014/main" id="{E5FA8892-F47E-B0D9-A9AE-F1A73624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083175"/>
            <a:ext cx="3022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>
            <a:extLst>
              <a:ext uri="{FF2B5EF4-FFF2-40B4-BE49-F238E27FC236}">
                <a16:creationId xmlns:a16="http://schemas.microsoft.com/office/drawing/2014/main" id="{26620EFE-9B40-E2D4-510F-8F98D477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719263"/>
            <a:ext cx="34099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Inicio - Naturgy">
            <a:extLst>
              <a:ext uri="{FF2B5EF4-FFF2-40B4-BE49-F238E27FC236}">
                <a16:creationId xmlns:a16="http://schemas.microsoft.com/office/drawing/2014/main" id="{AD8BC721-BAB2-39A2-4B3D-EFB5638CA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357563"/>
            <a:ext cx="36972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Imagen 3">
            <a:extLst>
              <a:ext uri="{FF2B5EF4-FFF2-40B4-BE49-F238E27FC236}">
                <a16:creationId xmlns:a16="http://schemas.microsoft.com/office/drawing/2014/main" id="{39D607BF-C97B-2795-267A-AE7F9A68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5381625"/>
            <a:ext cx="24304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4">
            <a:extLst>
              <a:ext uri="{FF2B5EF4-FFF2-40B4-BE49-F238E27FC236}">
                <a16:creationId xmlns:a16="http://schemas.microsoft.com/office/drawing/2014/main" id="{E0352454-99BF-11BC-973F-9C867FE1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325813"/>
            <a:ext cx="42592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6" descr="EMPRESARIOS AGRUPADOS » Inicio">
            <a:extLst>
              <a:ext uri="{FF2B5EF4-FFF2-40B4-BE49-F238E27FC236}">
                <a16:creationId xmlns:a16="http://schemas.microsoft.com/office/drawing/2014/main" id="{2EB1D397-586D-231C-6F5C-96DB4A9B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5000625"/>
            <a:ext cx="24717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 descr="Refidomsa con la comunidad">
            <a:extLst>
              <a:ext uri="{FF2B5EF4-FFF2-40B4-BE49-F238E27FC236}">
                <a16:creationId xmlns:a16="http://schemas.microsoft.com/office/drawing/2014/main" id="{2E299EB0-2B01-4919-E7A3-9DF299A1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897188"/>
            <a:ext cx="1576388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5" descr="Scale Gas">
            <a:extLst>
              <a:ext uri="{FF2B5EF4-FFF2-40B4-BE49-F238E27FC236}">
                <a16:creationId xmlns:a16="http://schemas.microsoft.com/office/drawing/2014/main" id="{A12C4974-145B-50F6-BACB-CFCA08CC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4805363"/>
            <a:ext cx="27098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6">
            <a:extLst>
              <a:ext uri="{FF2B5EF4-FFF2-40B4-BE49-F238E27FC236}">
                <a16:creationId xmlns:a16="http://schemas.microsoft.com/office/drawing/2014/main" id="{B4361EB5-390E-28C0-8C6F-9BE5A91D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5780088"/>
            <a:ext cx="17462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13ECE-F956-6B2F-E4B2-F933CE64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804" y="-33083"/>
            <a:ext cx="2702961" cy="798513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92D050"/>
                </a:solidFill>
              </a:rPr>
              <a:t>ISO 9001</a:t>
            </a:r>
          </a:p>
        </p:txBody>
      </p:sp>
      <p:pic>
        <p:nvPicPr>
          <p:cNvPr id="3077" name="Imagen 5">
            <a:extLst>
              <a:ext uri="{FF2B5EF4-FFF2-40B4-BE49-F238E27FC236}">
                <a16:creationId xmlns:a16="http://schemas.microsoft.com/office/drawing/2014/main" id="{BA5ADD65-D8CC-AD32-82EC-D41228BE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to 2">
            <a:extLst>
              <a:ext uri="{FF2B5EF4-FFF2-40B4-BE49-F238E27FC236}">
                <a16:creationId xmlns:a16="http://schemas.microsoft.com/office/drawing/2014/main" id="{53F56856-08DE-4307-4365-D42FE78C0D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6450" y="-6350"/>
          <a:ext cx="4856163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930900" imgH="8407400" progId="AcroExch.Document.DC">
                  <p:embed/>
                </p:oleObj>
              </mc:Choice>
              <mc:Fallback>
                <p:oleObj name="Acrobat Document" r:id="rId3" imgW="5930900" imgH="8407400" progId="AcroExch.Document.DC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-6350"/>
                        <a:ext cx="4856163" cy="687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F4B89-4CB2-38D2-B052-FCE31A88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894"/>
            <a:ext cx="2401201" cy="798513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92D050"/>
                </a:solidFill>
              </a:rPr>
              <a:t>ISO 14001</a:t>
            </a:r>
          </a:p>
        </p:txBody>
      </p:sp>
      <p:pic>
        <p:nvPicPr>
          <p:cNvPr id="4101" name="Imagen 5">
            <a:extLst>
              <a:ext uri="{FF2B5EF4-FFF2-40B4-BE49-F238E27FC236}">
                <a16:creationId xmlns:a16="http://schemas.microsoft.com/office/drawing/2014/main" id="{20A0D264-D2F8-ED2A-0E12-C5178A9E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to 3">
            <a:extLst>
              <a:ext uri="{FF2B5EF4-FFF2-40B4-BE49-F238E27FC236}">
                <a16:creationId xmlns:a16="http://schemas.microsoft.com/office/drawing/2014/main" id="{7EA2A6C6-756D-EA2F-0310-2CABEC4C18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7713" y="11113"/>
          <a:ext cx="4870450" cy="689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930900" imgH="8407400" progId="AcroExch.Document.DC">
                  <p:embed/>
                </p:oleObj>
              </mc:Choice>
              <mc:Fallback>
                <p:oleObj name="Acrobat Document" r:id="rId3" imgW="5930900" imgH="8407400" progId="AcroExch.Document.DC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1113"/>
                        <a:ext cx="4870450" cy="689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26950-120B-B310-09CE-6188DF64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21" y="241005"/>
            <a:ext cx="8596312" cy="798513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92D050"/>
                </a:solidFill>
              </a:rPr>
              <a:t>Certificación oficial como auditor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EF6105E-D7AE-77BD-3F82-77FCEF0E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017588"/>
            <a:ext cx="888682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n 5">
            <a:extLst>
              <a:ext uri="{FF2B5EF4-FFF2-40B4-BE49-F238E27FC236}">
                <a16:creationId xmlns:a16="http://schemas.microsoft.com/office/drawing/2014/main" id="{8D65E165-C30E-9B28-3A74-E3122B9F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316A5-8AF7-50D2-6DB6-A26837DA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73" y="245268"/>
            <a:ext cx="8798033" cy="798513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92D050"/>
                </a:solidFill>
              </a:rPr>
              <a:t>Certificación inscripción Cámara de Comercio</a:t>
            </a:r>
          </a:p>
        </p:txBody>
      </p:sp>
      <p:pic>
        <p:nvPicPr>
          <p:cNvPr id="39939" name="Imagen 5">
            <a:extLst>
              <a:ext uri="{FF2B5EF4-FFF2-40B4-BE49-F238E27FC236}">
                <a16:creationId xmlns:a16="http://schemas.microsoft.com/office/drawing/2014/main" id="{D3E2C9E4-C687-95D6-DD42-963191A13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n 5">
            <a:extLst>
              <a:ext uri="{FF2B5EF4-FFF2-40B4-BE49-F238E27FC236}">
                <a16:creationId xmlns:a16="http://schemas.microsoft.com/office/drawing/2014/main" id="{9331E32B-3325-3F51-E470-AA9C654C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941388"/>
            <a:ext cx="41148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contenido 2">
            <a:extLst>
              <a:ext uri="{FF2B5EF4-FFF2-40B4-BE49-F238E27FC236}">
                <a16:creationId xmlns:a16="http://schemas.microsoft.com/office/drawing/2014/main" id="{010B3AD5-46EE-EFBD-4B66-C1B731C35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363" y="804863"/>
            <a:ext cx="4502150" cy="5510212"/>
          </a:xfrm>
        </p:spPr>
        <p:txBody>
          <a:bodyPr rtlCol="0">
            <a:normAutofit fontScale="77500" lnSpcReduction="20000"/>
          </a:bodyPr>
          <a:lstStyle/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b="1" dirty="0">
                <a:ea typeface="ヒラギノ角ゴ Pro W3" charset="-128"/>
              </a:rPr>
              <a:t>Nueva Dirección: 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</a:rPr>
              <a:t>El Camín Real, 576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</a:rPr>
              <a:t>33199 Meres-Siero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</a:rPr>
              <a:t>Asturias, España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endParaRPr lang="es-ES" dirty="0">
              <a:ea typeface="ヒラギノ角ゴ Pro W3" charset="-128"/>
            </a:endParaRP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b="1" dirty="0">
                <a:ea typeface="ヒラギノ角ゴ Pro W3" charset="-128"/>
              </a:rPr>
              <a:t>Teléfonos: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</a:rPr>
              <a:t>+34 985.50.98.23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</a:rPr>
              <a:t>+34 627.41.87.05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endParaRPr lang="es-ES" dirty="0">
              <a:ea typeface="ヒラギノ角ゴ Pro W3" charset="-128"/>
            </a:endParaRP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b="1" dirty="0">
                <a:ea typeface="ヒラギノ角ゴ Pro W3" charset="-128"/>
              </a:rPr>
              <a:t>Correos electrónicos: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sz="2900" dirty="0">
                <a:ea typeface="ヒラギノ角ゴ Pro W3" charset="-128"/>
              </a:rPr>
              <a:t>josecores@esinen-ingenieria.com</a:t>
            </a:r>
          </a:p>
          <a:p>
            <a:pPr marL="107950" indent="0" eaLnBrk="1" fontAlgn="auto" hangingPunct="1">
              <a:spcAft>
                <a:spcPts val="200"/>
              </a:spcAft>
              <a:buFont typeface="Wingdings 3" pitchFamily="18" charset="2"/>
              <a:buNone/>
              <a:defRPr/>
            </a:pPr>
            <a:r>
              <a:rPr lang="es-ES" sz="2900" dirty="0">
                <a:ea typeface="ヒラギノ角ゴ Pro W3" charset="-128"/>
              </a:rPr>
              <a:t>info@esinen-ingenieria.com</a:t>
            </a:r>
          </a:p>
          <a:p>
            <a:pPr marL="107950" indent="0" eaLnBrk="1" fontAlgn="auto" hangingPunct="1">
              <a:lnSpc>
                <a:spcPct val="150000"/>
              </a:lnSpc>
              <a:spcAft>
                <a:spcPts val="200"/>
              </a:spcAft>
              <a:buFont typeface="Wingdings 3" pitchFamily="18" charset="2"/>
              <a:buNone/>
              <a:defRPr/>
            </a:pPr>
            <a:endParaRPr lang="es-ES" dirty="0">
              <a:solidFill>
                <a:srgbClr val="404040"/>
              </a:solidFill>
              <a:ea typeface="ヒラギノ角ゴ Pro W3" charset="-128"/>
            </a:endParaRPr>
          </a:p>
        </p:txBody>
      </p:sp>
      <p:pic>
        <p:nvPicPr>
          <p:cNvPr id="40963" name="Imagen 5">
            <a:extLst>
              <a:ext uri="{FF2B5EF4-FFF2-40B4-BE49-F238E27FC236}">
                <a16:creationId xmlns:a16="http://schemas.microsoft.com/office/drawing/2014/main" id="{DE573A1C-C4A3-4873-5691-22F22245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493838"/>
            <a:ext cx="41814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2151A4-9759-13D3-BA2D-9DF0A1C17755}"/>
              </a:ext>
            </a:extLst>
          </p:cNvPr>
          <p:cNvSpPr txBox="1"/>
          <p:nvPr/>
        </p:nvSpPr>
        <p:spPr>
          <a:xfrm>
            <a:off x="1339850" y="2951163"/>
            <a:ext cx="4875213" cy="4778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500" dirty="0">
                <a:latin typeface="+mn-lt"/>
                <a:cs typeface="+mn-cs"/>
              </a:rPr>
              <a:t>Servicios de ingeniería y supervisión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07081-0AB7-6898-AD63-B307DB57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305" y="471488"/>
            <a:ext cx="6907970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Recursos y medios (i)</a:t>
            </a:r>
          </a:p>
        </p:txBody>
      </p:sp>
      <p:sp>
        <p:nvSpPr>
          <p:cNvPr id="12290" name="Marcador de contenido 2">
            <a:extLst>
              <a:ext uri="{FF2B5EF4-FFF2-40B4-BE49-F238E27FC236}">
                <a16:creationId xmlns:a16="http://schemas.microsoft.com/office/drawing/2014/main" id="{69B06518-0EF3-5602-4DF7-2282BF7C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1622425"/>
            <a:ext cx="10404475" cy="3379788"/>
          </a:xfrm>
        </p:spPr>
        <p:txBody>
          <a:bodyPr rtlCol="0">
            <a:normAutofit fontScale="70000" lnSpcReduction="20000"/>
          </a:bodyPr>
          <a:lstStyle/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  <a:cs typeface="Arial" pitchFamily="34" charset="0"/>
              </a:rPr>
              <a:t>Contamos con un </a:t>
            </a:r>
            <a:r>
              <a:rPr lang="es-ES" b="1" dirty="0">
                <a:ea typeface="ヒラギノ角ゴ Pro W3" charset="-128"/>
                <a:cs typeface="Arial" pitchFamily="34" charset="0"/>
              </a:rPr>
              <a:t>equipo experimentado</a:t>
            </a:r>
            <a:r>
              <a:rPr lang="es-ES" dirty="0">
                <a:ea typeface="ヒラギノ角ゴ Pro W3" charset="-128"/>
                <a:cs typeface="Arial" pitchFamily="34" charset="0"/>
              </a:rPr>
              <a:t>, que nos respalda para ofrecer calidad y exclusividad en todos nuestros trabajos.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  <a:cs typeface="Arial" pitchFamily="34" charset="0"/>
              </a:rPr>
              <a:t>Nuestra oficina central se encuentra en Meres (Siero-Asturias), donde disponemos de un equipo completo de herramientas informáticas para desarrollar cualquier tipo de Proyecto.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s-ES" dirty="0">
                <a:ea typeface="ヒラギノ角ゴ Pro W3" charset="-128"/>
                <a:cs typeface="Arial" pitchFamily="34" charset="0"/>
              </a:rPr>
              <a:t>Además tenemos la capacidad de desplazarnos a las oficinas del Cliente tanto a </a:t>
            </a:r>
            <a:r>
              <a:rPr lang="es-ES" u="sng" dirty="0">
                <a:ea typeface="ヒラギノ角ゴ Pro W3" charset="-128"/>
                <a:cs typeface="Arial" pitchFamily="34" charset="0"/>
              </a:rPr>
              <a:t>nivel nacional como internacional</a:t>
            </a:r>
            <a:r>
              <a:rPr lang="es-ES" dirty="0">
                <a:ea typeface="ヒラギノ角ゴ Pro W3" charset="-128"/>
                <a:cs typeface="Arial" pitchFamily="34" charset="0"/>
              </a:rPr>
              <a:t>.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itchFamily="18" charset="2"/>
              <a:buNone/>
              <a:defRPr/>
            </a:pPr>
            <a:endParaRPr lang="es-ES" dirty="0"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9220" name="Imagen 4">
            <a:extLst>
              <a:ext uri="{FF2B5EF4-FFF2-40B4-BE49-F238E27FC236}">
                <a16:creationId xmlns:a16="http://schemas.microsoft.com/office/drawing/2014/main" id="{EEDD7F50-9325-9B91-A560-E10D8B54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86DDC3-974F-76C8-D0B6-020CCF51F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4" y="4340984"/>
            <a:ext cx="2942940" cy="12262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EBC04-8A92-DEDF-2E7A-36391A4F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806" y="311150"/>
            <a:ext cx="6907970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Recursos y medios (</a:t>
            </a:r>
            <a:r>
              <a:rPr lang="es-ES" b="1" dirty="0" err="1">
                <a:solidFill>
                  <a:srgbClr val="92D050"/>
                </a:solidFill>
              </a:rPr>
              <a:t>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8195" name="Marcador de contenido 2">
            <a:extLst>
              <a:ext uri="{FF2B5EF4-FFF2-40B4-BE49-F238E27FC236}">
                <a16:creationId xmlns:a16="http://schemas.microsoft.com/office/drawing/2014/main" id="{A76CE3BD-6631-A6BB-265C-4D34FF57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549400"/>
            <a:ext cx="7853362" cy="4540250"/>
          </a:xfrm>
        </p:spPr>
        <p:txBody>
          <a:bodyPr rtlCol="0">
            <a:normAutofit fontScale="32500" lnSpcReduction="20000"/>
          </a:bodyPr>
          <a:lstStyle/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Equipo a disposición: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 1 Ingeniero Jefe de Proyectos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 2 Ingenieros especialistas mecánicos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 1 Ingenieros especialistas eléctricos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 1 Ingeniero especialista en instrumentación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 2 Delineantes proyectistas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7200" dirty="0">
              <a:ea typeface="ヒラギノ角ゴ Pro W3" charset="-128"/>
              <a:cs typeface="Arial" panose="020B0604020202020204" pitchFamily="34" charset="0"/>
            </a:endParaRP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ES" sz="7200" dirty="0">
                <a:ea typeface="ヒラギノ角ゴ Pro W3" charset="-128"/>
                <a:cs typeface="Arial" panose="020B0604020202020204" pitchFamily="34" charset="0"/>
              </a:rPr>
              <a:t>Además contamos con diversas empresas y especialistas en colaboración continua con ESINEN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s-ES" altLang="es-ES" dirty="0"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10244" name="Imagen 4">
            <a:extLst>
              <a:ext uri="{FF2B5EF4-FFF2-40B4-BE49-F238E27FC236}">
                <a16:creationId xmlns:a16="http://schemas.microsoft.com/office/drawing/2014/main" id="{ADACB1F0-8C6F-38CA-7299-1B039C3C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4" descr="Resultado de imagen de equipo de proyecto">
            <a:extLst>
              <a:ext uri="{FF2B5EF4-FFF2-40B4-BE49-F238E27FC236}">
                <a16:creationId xmlns:a16="http://schemas.microsoft.com/office/drawing/2014/main" id="{81AD5FF1-F3B6-A261-6A34-00132EC887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10246" name="AutoShape 6" descr="Resultado de imagen de equipo de proyecto">
            <a:extLst>
              <a:ext uri="{FF2B5EF4-FFF2-40B4-BE49-F238E27FC236}">
                <a16:creationId xmlns:a16="http://schemas.microsoft.com/office/drawing/2014/main" id="{A42BDE2F-DA5B-4304-7360-5843395F7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10247" name="Picture 7" descr="C:\Users\Usuario\Desktop\descarga.jpg">
            <a:extLst>
              <a:ext uri="{FF2B5EF4-FFF2-40B4-BE49-F238E27FC236}">
                <a16:creationId xmlns:a16="http://schemas.microsoft.com/office/drawing/2014/main" id="{EE81C619-C039-3023-13DC-61432367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42608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228C3-6DC6-C484-E96D-8C5961A5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42" y="274637"/>
            <a:ext cx="6907970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Recursos y medios (</a:t>
            </a:r>
            <a:r>
              <a:rPr lang="es-ES" b="1" dirty="0" err="1">
                <a:solidFill>
                  <a:srgbClr val="92D050"/>
                </a:solidFill>
              </a:rPr>
              <a:t>iii</a:t>
            </a:r>
            <a:r>
              <a:rPr lang="es-ES" b="1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10243" name="Marcador de contenido 2">
            <a:extLst>
              <a:ext uri="{FF2B5EF4-FFF2-40B4-BE49-F238E27FC236}">
                <a16:creationId xmlns:a16="http://schemas.microsoft.com/office/drawing/2014/main" id="{9A7B238E-E5CB-F560-2E74-7D0CCF31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08125"/>
            <a:ext cx="9031288" cy="4021138"/>
          </a:xfrm>
        </p:spPr>
        <p:txBody>
          <a:bodyPr rtlCol="0">
            <a:normAutofit lnSpcReduction="10000"/>
          </a:bodyPr>
          <a:lstStyle/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VALOR AÑADIDO: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Conocimiento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Agilidad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Precios competitivos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Servicio de calidad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Descentralización de proveedores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sz="2500" dirty="0">
                <a:ea typeface="ヒラギノ角ゴ Pro W3" charset="-128"/>
                <a:cs typeface="Arial" panose="020B0604020202020204" pitchFamily="34" charset="0"/>
              </a:rPr>
              <a:t> Acuerdos con colaboradores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s-ES" altLang="es-ES" dirty="0"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11268" name="Imagen 4">
            <a:extLst>
              <a:ext uri="{FF2B5EF4-FFF2-40B4-BE49-F238E27FC236}">
                <a16:creationId xmlns:a16="http://schemas.microsoft.com/office/drawing/2014/main" id="{857CE7AB-8E34-7EA9-761D-887132CF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4" descr="Resultado de imagen de equipo de proyecto">
            <a:extLst>
              <a:ext uri="{FF2B5EF4-FFF2-40B4-BE49-F238E27FC236}">
                <a16:creationId xmlns:a16="http://schemas.microsoft.com/office/drawing/2014/main" id="{D1868AD2-B19A-D3ED-9C6F-90760F26E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11270" name="AutoShape 6" descr="Resultado de imagen de equipo de proyecto">
            <a:extLst>
              <a:ext uri="{FF2B5EF4-FFF2-40B4-BE49-F238E27FC236}">
                <a16:creationId xmlns:a16="http://schemas.microsoft.com/office/drawing/2014/main" id="{BC6FAB12-C6D6-717C-23C6-6205533E05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11271" name="Picture 7" descr="C:\Users\Usuario\Desktop\images.jpg">
            <a:extLst>
              <a:ext uri="{FF2B5EF4-FFF2-40B4-BE49-F238E27FC236}">
                <a16:creationId xmlns:a16="http://schemas.microsoft.com/office/drawing/2014/main" id="{62F5C878-C29B-118A-070D-447377D5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262313"/>
            <a:ext cx="389572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E9A76-9F67-EB2E-C502-DC15B3E0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3" y="333375"/>
            <a:ext cx="5471125" cy="798513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92D050"/>
                </a:solidFill>
              </a:rPr>
              <a:t>Organización</a:t>
            </a:r>
          </a:p>
        </p:txBody>
      </p:sp>
      <p:pic>
        <p:nvPicPr>
          <p:cNvPr id="12291" name="Imagen 5">
            <a:extLst>
              <a:ext uri="{FF2B5EF4-FFF2-40B4-BE49-F238E27FC236}">
                <a16:creationId xmlns:a16="http://schemas.microsoft.com/office/drawing/2014/main" id="{F405043A-05A6-AA81-E6EC-A18DE096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229443-B420-69AD-3FB1-9405163C9814}"/>
              </a:ext>
            </a:extLst>
          </p:cNvPr>
          <p:cNvSpPr txBox="1"/>
          <p:nvPr/>
        </p:nvSpPr>
        <p:spPr>
          <a:xfrm>
            <a:off x="1185863" y="1498600"/>
            <a:ext cx="7053262" cy="2678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+mn-lt"/>
                <a:cs typeface="+mn-cs"/>
              </a:rPr>
              <a:t>Dirección de Proyectos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latin typeface="+mn-lt"/>
                <a:cs typeface="+mn-cs"/>
              </a:rPr>
              <a:t>Jefe de Proyecto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latin typeface="+mn-lt"/>
                <a:cs typeface="+mn-cs"/>
              </a:rPr>
              <a:t>Ingenieros mecánicos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latin typeface="+mn-lt"/>
                <a:cs typeface="+mn-cs"/>
              </a:rPr>
              <a:t>Ingenieros electricidad &amp; instrumentación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800" dirty="0">
                <a:latin typeface="+mn-lt"/>
                <a:cs typeface="+mn-cs"/>
              </a:rPr>
              <a:t>Delineantes proyectistas</a:t>
            </a:r>
          </a:p>
        </p:txBody>
      </p:sp>
      <p:pic>
        <p:nvPicPr>
          <p:cNvPr id="12293" name="Picture 5" descr="C:\Users\Usuario\Desktop\strategy.jpeg">
            <a:extLst>
              <a:ext uri="{FF2B5EF4-FFF2-40B4-BE49-F238E27FC236}">
                <a16:creationId xmlns:a16="http://schemas.microsoft.com/office/drawing/2014/main" id="{54D6444B-96E4-0E93-CA82-59C7E509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1487488"/>
            <a:ext cx="41481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CF424D1-A292-C3F7-D2B5-1E4DAE2D5A5D}"/>
              </a:ext>
            </a:extLst>
          </p:cNvPr>
          <p:cNvSpPr/>
          <p:nvPr/>
        </p:nvSpPr>
        <p:spPr>
          <a:xfrm>
            <a:off x="1900238" y="5626100"/>
            <a:ext cx="1836737" cy="481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" dirty="0"/>
              <a:t>Ingenieros mecánicos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B00EA9-CDA9-C14F-F955-17D372C6C255}"/>
              </a:ext>
            </a:extLst>
          </p:cNvPr>
          <p:cNvSpPr/>
          <p:nvPr/>
        </p:nvSpPr>
        <p:spPr>
          <a:xfrm>
            <a:off x="8455025" y="5627688"/>
            <a:ext cx="1836738" cy="479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" dirty="0"/>
              <a:t>Ingenieros instrumentación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346A304-3046-A4C5-025C-410FC09EE0D7}"/>
              </a:ext>
            </a:extLst>
          </p:cNvPr>
          <p:cNvSpPr/>
          <p:nvPr/>
        </p:nvSpPr>
        <p:spPr>
          <a:xfrm>
            <a:off x="8455025" y="4484688"/>
            <a:ext cx="1836738" cy="4000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" dirty="0"/>
              <a:t>Delineantes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FE9017-8EE3-BFD9-9160-0A1A005DC172}"/>
              </a:ext>
            </a:extLst>
          </p:cNvPr>
          <p:cNvSpPr/>
          <p:nvPr/>
        </p:nvSpPr>
        <p:spPr>
          <a:xfrm>
            <a:off x="5072063" y="4494213"/>
            <a:ext cx="1838325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" dirty="0"/>
              <a:t>Jefe de Proyectos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B64CEF4-B728-3C78-5D5C-3EDE4C01B8D6}"/>
              </a:ext>
            </a:extLst>
          </p:cNvPr>
          <p:cNvSpPr/>
          <p:nvPr/>
        </p:nvSpPr>
        <p:spPr>
          <a:xfrm>
            <a:off x="5072063" y="5627688"/>
            <a:ext cx="1838325" cy="479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" dirty="0"/>
              <a:t>Ingenieros eléctricos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66073AE-0496-86BB-7AE8-5E9370D4C241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 flipV="1">
            <a:off x="6910388" y="4684713"/>
            <a:ext cx="1544637" cy="95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3D27182-7AE0-9F3E-D16C-209243B96304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5991225" y="4894263"/>
            <a:ext cx="0" cy="7334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C73BED9-6E28-E86E-E6F3-E74925C536AA}"/>
              </a:ext>
            </a:extLst>
          </p:cNvPr>
          <p:cNvCxnSpPr>
            <a:stCxn id="5" idx="0"/>
          </p:cNvCxnSpPr>
          <p:nvPr/>
        </p:nvCxnSpPr>
        <p:spPr>
          <a:xfrm flipV="1">
            <a:off x="2819400" y="5260975"/>
            <a:ext cx="0" cy="365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82BE3ED-747D-C166-2869-F4EDD4A82947}"/>
              </a:ext>
            </a:extLst>
          </p:cNvPr>
          <p:cNvCxnSpPr/>
          <p:nvPr/>
        </p:nvCxnSpPr>
        <p:spPr>
          <a:xfrm>
            <a:off x="2819400" y="5260975"/>
            <a:ext cx="6553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8DAD419-69F7-F6C9-F8C2-D8984BE7A6BD}"/>
              </a:ext>
            </a:extLst>
          </p:cNvPr>
          <p:cNvCxnSpPr>
            <a:stCxn id="6" idx="0"/>
          </p:cNvCxnSpPr>
          <p:nvPr/>
        </p:nvCxnSpPr>
        <p:spPr>
          <a:xfrm flipV="1">
            <a:off x="9372600" y="5260975"/>
            <a:ext cx="0" cy="3667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84FF9-4BBD-DC9B-DCBC-F59AB13E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33" y="302419"/>
            <a:ext cx="6907970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Empresa sostenible</a:t>
            </a:r>
          </a:p>
        </p:txBody>
      </p:sp>
      <p:sp>
        <p:nvSpPr>
          <p:cNvPr id="10243" name="Marcador de contenido 2">
            <a:extLst>
              <a:ext uri="{FF2B5EF4-FFF2-40B4-BE49-F238E27FC236}">
                <a16:creationId xmlns:a16="http://schemas.microsoft.com/office/drawing/2014/main" id="{85088E34-D895-2FCE-EA32-666435FE3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08125"/>
            <a:ext cx="10552113" cy="5046663"/>
          </a:xfrm>
        </p:spPr>
        <p:txBody>
          <a:bodyPr rtlCol="0">
            <a:normAutofit fontScale="62500" lnSpcReduction="20000"/>
          </a:bodyPr>
          <a:lstStyle/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Empleo de iluminación LED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Uso del transporte público por parte de los empleados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Utilización reducida de la calefacción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No uso de aire acondicionado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Utilización de combustibles respetuosos con el medio ambiente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Control del consumo energético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Reducción del uso de papel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Utilización de materiales sostenibles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Reducción de uso de envases y materiales de plástico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Separación de residuos y reciclado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s-ES" altLang="es-ES" dirty="0">
                <a:ea typeface="ヒラギノ角ゴ Pro W3" charset="-128"/>
                <a:cs typeface="Arial" panose="020B0604020202020204" pitchFamily="34" charset="0"/>
              </a:rPr>
              <a:t> Promoción y ayudas a empleados para adquisición de vehículos eléctricos y/o de gas natural</a:t>
            </a:r>
          </a:p>
          <a:p>
            <a:pPr marL="107950" indent="0" algn="just" defTabSz="45720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dirty="0"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13316" name="Imagen 4">
            <a:extLst>
              <a:ext uri="{FF2B5EF4-FFF2-40B4-BE49-F238E27FC236}">
                <a16:creationId xmlns:a16="http://schemas.microsoft.com/office/drawing/2014/main" id="{BB0D9618-7154-B2F7-68A0-CC2D6245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4" descr="Resultado de imagen de equipo de proyecto">
            <a:extLst>
              <a:ext uri="{FF2B5EF4-FFF2-40B4-BE49-F238E27FC236}">
                <a16:creationId xmlns:a16="http://schemas.microsoft.com/office/drawing/2014/main" id="{D48407A6-81D0-A0CD-7DAE-2F24E4B65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13318" name="AutoShape 6" descr="Resultado de imagen de equipo de proyecto">
            <a:extLst>
              <a:ext uri="{FF2B5EF4-FFF2-40B4-BE49-F238E27FC236}">
                <a16:creationId xmlns:a16="http://schemas.microsoft.com/office/drawing/2014/main" id="{C3A3FEDB-5D0A-D13D-0342-C1A9A6D84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13319" name="Imagen 3">
            <a:extLst>
              <a:ext uri="{FF2B5EF4-FFF2-40B4-BE49-F238E27FC236}">
                <a16:creationId xmlns:a16="http://schemas.microsoft.com/office/drawing/2014/main" id="{05EE7700-3B46-CB11-798A-01CC24BF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2765425"/>
            <a:ext cx="30337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E4B2E3F-91B0-A5BB-5027-8DB4282B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184" y="590550"/>
            <a:ext cx="7494290" cy="914400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92D050"/>
                </a:solidFill>
              </a:rPr>
              <a:t>ÁREAS DE ACTIVIDAD</a:t>
            </a:r>
          </a:p>
        </p:txBody>
      </p:sp>
      <p:sp>
        <p:nvSpPr>
          <p:cNvPr id="14339" name="Marcador de contenido 2">
            <a:extLst>
              <a:ext uri="{FF2B5EF4-FFF2-40B4-BE49-F238E27FC236}">
                <a16:creationId xmlns:a16="http://schemas.microsoft.com/office/drawing/2014/main" id="{AAA0181F-9F0D-9387-7FBF-1B5F021EA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3" y="1431925"/>
            <a:ext cx="10375900" cy="5426075"/>
          </a:xfrm>
        </p:spPr>
        <p:txBody>
          <a:bodyPr/>
          <a:lstStyle/>
          <a:p>
            <a:pPr marL="107950" lvl="2" indent="0" algn="just" defTabSz="4572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ES" altLang="es-ES" sz="2300">
              <a:ea typeface="ヒラギノ角ゴ Pro W3"/>
              <a:cs typeface="Arial" panose="020B0604020202020204" pitchFamily="34" charset="0"/>
            </a:endParaRPr>
          </a:p>
          <a:p>
            <a:pPr marL="107950" lvl="2" indent="0" algn="just" defTabSz="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es-ES" sz="2300">
                <a:ea typeface="ヒラギノ角ゴ Pro W3"/>
                <a:cs typeface="Arial" panose="020B0604020202020204" pitchFamily="34" charset="0"/>
              </a:rPr>
              <a:t> Proyectos Industriales: </a:t>
            </a:r>
            <a:r>
              <a:rPr lang="es-ES" altLang="es-ES" sz="2300" b="1">
                <a:ea typeface="ヒラギノ角ゴ Pro W3"/>
                <a:cs typeface="Arial" panose="020B0604020202020204" pitchFamily="34" charset="0"/>
              </a:rPr>
              <a:t>Ingeniería Conceptual, Básica, FEED e Ingeniería de Detalle</a:t>
            </a:r>
          </a:p>
          <a:p>
            <a:pPr marL="107950" lvl="2" indent="0" algn="just" defTabSz="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es-ES" sz="2300">
                <a:ea typeface="ヒラギノ角ゴ Pro W3"/>
                <a:cs typeface="Arial" panose="020B0604020202020204" pitchFamily="34" charset="0"/>
              </a:rPr>
              <a:t> Especializados en Proyectos de </a:t>
            </a:r>
            <a:r>
              <a:rPr lang="es-ES" altLang="es-ES" sz="2300" b="1">
                <a:ea typeface="ヒラギノ角ゴ Pro W3"/>
                <a:cs typeface="Arial" panose="020B0604020202020204" pitchFamily="34" charset="0"/>
              </a:rPr>
              <a:t>Gas Natural, GNL, GLPs y H2 </a:t>
            </a:r>
          </a:p>
          <a:p>
            <a:pPr marL="107950" lvl="2" indent="0" algn="just" defTabSz="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es-ES" sz="2300">
                <a:ea typeface="ヒラギノ角ゴ Pro W3"/>
                <a:cs typeface="Arial" panose="020B0604020202020204" pitchFamily="34" charset="0"/>
              </a:rPr>
              <a:t> Supervisión de Fabricación, Obras y Puesta en Marcha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es-ES" sz="2300">
                <a:ea typeface="ヒラギノ角ゴ Pro W3"/>
                <a:cs typeface="Arial" panose="020B0604020202020204" pitchFamily="34" charset="0"/>
              </a:rPr>
              <a:t> Consultoría e Informes técnicos</a:t>
            </a:r>
          </a:p>
          <a:p>
            <a:pPr marL="107950" indent="0" algn="just" defTabSz="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es-ES" sz="2300">
                <a:ea typeface="ヒラギノ角ゴ Pro W3"/>
                <a:cs typeface="Arial" panose="020B0604020202020204" pitchFamily="34" charset="0"/>
              </a:rPr>
              <a:t> Auditoría Energética</a:t>
            </a:r>
          </a:p>
          <a:p>
            <a:pPr marL="107950" indent="0" defTabSz="457200" eaLnBrk="1" hangingPunct="1">
              <a:lnSpc>
                <a:spcPct val="150000"/>
              </a:lnSpc>
            </a:pPr>
            <a:endParaRPr lang="es-ES" altLang="es-ES" sz="1400">
              <a:ea typeface="ヒラギノ角ゴ Pro W3"/>
              <a:cs typeface="ヒラギノ角ゴ Pro W3"/>
            </a:endParaRPr>
          </a:p>
        </p:txBody>
      </p:sp>
      <p:pic>
        <p:nvPicPr>
          <p:cNvPr id="14340" name="Imagen 6">
            <a:extLst>
              <a:ext uri="{FF2B5EF4-FFF2-40B4-BE49-F238E27FC236}">
                <a16:creationId xmlns:a16="http://schemas.microsoft.com/office/drawing/2014/main" id="{13CC4ECC-3084-BA17-C65A-1E4F29C3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471488"/>
            <a:ext cx="198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C:\Users\Usuario\Desktop\descarga.jpg">
            <a:extLst>
              <a:ext uri="{FF2B5EF4-FFF2-40B4-BE49-F238E27FC236}">
                <a16:creationId xmlns:a16="http://schemas.microsoft.com/office/drawing/2014/main" id="{7A7E4764-A72A-FB57-8308-58EB5F84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784600"/>
            <a:ext cx="37353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5496</TotalTime>
  <Words>1786</Words>
  <Application>Microsoft Macintosh PowerPoint</Application>
  <PresentationFormat>Panorámica</PresentationFormat>
  <Paragraphs>282</Paragraphs>
  <Slides>39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Tw Cen MT</vt:lpstr>
      <vt:lpstr>Arial</vt:lpstr>
      <vt:lpstr>Calibri</vt:lpstr>
      <vt:lpstr>ヒラギノ角ゴ Pro W3</vt:lpstr>
      <vt:lpstr>Wingdings</vt:lpstr>
      <vt:lpstr>Wingdings 3</vt:lpstr>
      <vt:lpstr>Tema de Office</vt:lpstr>
      <vt:lpstr>DWG TrueView Drawing</vt:lpstr>
      <vt:lpstr>Acrobat Document</vt:lpstr>
      <vt:lpstr>PRESENTACIÓN Y REFERENCIAS 2024</vt:lpstr>
      <vt:lpstr>ÍNDICE</vt:lpstr>
      <vt:lpstr>INFORMACION GENERAL</vt:lpstr>
      <vt:lpstr>Recursos y medios (i)</vt:lpstr>
      <vt:lpstr>Recursos y medios (ii)</vt:lpstr>
      <vt:lpstr>Recursos y medios (iii)</vt:lpstr>
      <vt:lpstr>Organización</vt:lpstr>
      <vt:lpstr>Empresa sostenible</vt:lpstr>
      <vt:lpstr>ÁREAS DE ACTIVIDAD</vt:lpstr>
      <vt:lpstr>Proyectos industriales</vt:lpstr>
      <vt:lpstr>Supervisión de obras PMC/EPCM</vt:lpstr>
      <vt:lpstr>Consultoría e informes técnicos</vt:lpstr>
      <vt:lpstr>Estudios HAZOP Y SIL</vt:lpstr>
      <vt:lpstr>Auditoría energética</vt:lpstr>
      <vt:lpstr>Referencias (i)</vt:lpstr>
      <vt:lpstr>Referencias (ii)</vt:lpstr>
      <vt:lpstr>Referencias (iii)</vt:lpstr>
      <vt:lpstr>Referencias (iv)</vt:lpstr>
      <vt:lpstr>Referencias (v)</vt:lpstr>
      <vt:lpstr>Referencias (vi)</vt:lpstr>
      <vt:lpstr>Referencias (vii)</vt:lpstr>
      <vt:lpstr>Referencias (viii)</vt:lpstr>
      <vt:lpstr>Referencias (ix)</vt:lpstr>
      <vt:lpstr>Referencias (x)</vt:lpstr>
      <vt:lpstr>Referencias (xi)</vt:lpstr>
      <vt:lpstr>Referencias (xii)</vt:lpstr>
      <vt:lpstr>REFERENCIAS RECIENTES EN GNL (1)</vt:lpstr>
      <vt:lpstr>REFERENCIAS RECIENTES EN GNL (2)</vt:lpstr>
      <vt:lpstr>REFERENCIAS RECIENTES EN GNL (2bis)</vt:lpstr>
      <vt:lpstr>REFERENCIAS RECIENTES EN GNL (3)</vt:lpstr>
      <vt:lpstr>REFERENCIAS RECIENTES EN H2 (4)</vt:lpstr>
      <vt:lpstr>REFERENCIAS RECIENTES EN GNL (4)</vt:lpstr>
      <vt:lpstr>EPÍLOGO I</vt:lpstr>
      <vt:lpstr>PRINCIPALES CLIENTES</vt:lpstr>
      <vt:lpstr>ISO 9001</vt:lpstr>
      <vt:lpstr>ISO 14001</vt:lpstr>
      <vt:lpstr>Certificación oficial como auditor</vt:lpstr>
      <vt:lpstr>Certificación inscripción Cámara de Comercio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AUDITORÍA ENERGÉTICA</dc:title>
  <dc:creator>Paloma</dc:creator>
  <cp:lastModifiedBy>Eusebio Barriga</cp:lastModifiedBy>
  <cp:revision>500</cp:revision>
  <cp:lastPrinted>2021-03-11T11:25:53Z</cp:lastPrinted>
  <dcterms:created xsi:type="dcterms:W3CDTF">2016-09-23T11:42:36Z</dcterms:created>
  <dcterms:modified xsi:type="dcterms:W3CDTF">2024-02-22T12:38:27Z</dcterms:modified>
</cp:coreProperties>
</file>